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89" r:id="rId2"/>
    <p:sldId id="259" r:id="rId3"/>
    <p:sldId id="290" r:id="rId4"/>
    <p:sldId id="256" r:id="rId5"/>
    <p:sldId id="291" r:id="rId6"/>
    <p:sldId id="287" r:id="rId7"/>
    <p:sldId id="293" r:id="rId8"/>
    <p:sldId id="294" r:id="rId9"/>
    <p:sldId id="295" r:id="rId10"/>
    <p:sldId id="306" r:id="rId11"/>
    <p:sldId id="297" r:id="rId12"/>
    <p:sldId id="299" r:id="rId13"/>
    <p:sldId id="300" r:id="rId14"/>
    <p:sldId id="301" r:id="rId15"/>
    <p:sldId id="302" r:id="rId16"/>
    <p:sldId id="303" r:id="rId17"/>
    <p:sldId id="305" r:id="rId18"/>
    <p:sldId id="304" r:id="rId19"/>
    <p:sldId id="292" r:id="rId20"/>
    <p:sldId id="269" r:id="rId21"/>
    <p:sldId id="266" r:id="rId22"/>
    <p:sldId id="264" r:id="rId23"/>
    <p:sldId id="286" r:id="rId24"/>
    <p:sldId id="271" r:id="rId25"/>
    <p:sldId id="267" r:id="rId26"/>
    <p:sldId id="273" r:id="rId27"/>
    <p:sldId id="279" r:id="rId28"/>
    <p:sldId id="268" r:id="rId29"/>
    <p:sldId id="270" r:id="rId30"/>
    <p:sldId id="272" r:id="rId31"/>
    <p:sldId id="274" r:id="rId32"/>
    <p:sldId id="276" r:id="rId33"/>
    <p:sldId id="277" r:id="rId34"/>
    <p:sldId id="285" r:id="rId35"/>
    <p:sldId id="280" r:id="rId36"/>
    <p:sldId id="281" r:id="rId37"/>
    <p:sldId id="282" r:id="rId38"/>
    <p:sldId id="28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5" autoAdjust="0"/>
    <p:restoredTop sz="82819" autoAdjust="0"/>
  </p:normalViewPr>
  <p:slideViewPr>
    <p:cSldViewPr snapToGrid="0" snapToObjects="1">
      <p:cViewPr varScale="1">
        <p:scale>
          <a:sx n="60" d="100"/>
          <a:sy n="60" d="100"/>
        </p:scale>
        <p:origin x="151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14C58-5643-C847-B125-E3BECB6E17B7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C83EC-B113-A44A-B644-DADBF98D8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72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adasdasd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C83EC-B113-A44A-B644-DADBF98D8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51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Checkpoint size when using an incremental approach (green bars) is significantly less than the complete application size (horizontal dotted line). This graph depicts the results of a simple </a:t>
            </a:r>
            <a:r>
              <a:rPr lang="en-US" dirty="0" err="1"/>
              <a:t>TinyOS</a:t>
            </a:r>
            <a:r>
              <a:rPr lang="en-US" dirty="0"/>
              <a:t> application that displays a counter, received in a packet, on the three LEDs of </a:t>
            </a:r>
            <a:r>
              <a:rPr lang="en-US" dirty="0" err="1"/>
              <a:t>TelosB</a:t>
            </a:r>
            <a:r>
              <a:rPr lang="en-US" dirty="0"/>
              <a:t>. The application is interrupted after every 10 seconds to checkpoint and restore its state.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C83EC-B113-A44A-B644-DADBF98D8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3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3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3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3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6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9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8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0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0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0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32C19-B8F2-C045-B719-D6C4CA77B502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85ED3-ABF1-7048-987A-03B65536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gif"/><Relationship Id="rId4" Type="http://schemas.openxmlformats.org/officeDocument/2006/relationships/image" Target="../media/image5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.png"/><Relationship Id="rId1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485178199866172193688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992" b="-59992"/>
          <a:stretch>
            <a:fillRect/>
          </a:stretch>
        </p:blipFill>
        <p:spPr>
          <a:xfrm>
            <a:off x="-12188" y="-1368425"/>
            <a:ext cx="9156187" cy="5035550"/>
          </a:xfrm>
        </p:spPr>
      </p:pic>
      <p:sp>
        <p:nvSpPr>
          <p:cNvPr id="7" name="Shape 43"/>
          <p:cNvSpPr txBox="1">
            <a:spLocks/>
          </p:cNvSpPr>
          <p:nvPr/>
        </p:nvSpPr>
        <p:spPr>
          <a:xfrm>
            <a:off x="3474926" y="3288861"/>
            <a:ext cx="2241769" cy="54762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US" sz="2400" b="1" dirty="0">
                <a:solidFill>
                  <a:srgbClr val="003366"/>
                </a:solidFill>
              </a:rPr>
              <a:t>Hassan Ali Khan</a:t>
            </a:r>
          </a:p>
        </p:txBody>
      </p:sp>
      <p:sp>
        <p:nvSpPr>
          <p:cNvPr id="8" name="Shape 43"/>
          <p:cNvSpPr txBox="1">
            <a:spLocks/>
          </p:cNvSpPr>
          <p:nvPr/>
        </p:nvSpPr>
        <p:spPr>
          <a:xfrm>
            <a:off x="3594836" y="4841793"/>
            <a:ext cx="2121859" cy="4160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r"/>
            <a:r>
              <a:rPr lang="en-US" sz="1400" dirty="0">
                <a:solidFill>
                  <a:srgbClr val="003366"/>
                </a:solidFill>
              </a:rPr>
              <a:t>15030044@lums.edu.pk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1842" y="3918463"/>
            <a:ext cx="3318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dirty="0">
                <a:solidFill>
                  <a:srgbClr val="003366"/>
                </a:solidFill>
              </a:rPr>
              <a:t>System and Networking Research Lab (</a:t>
            </a:r>
            <a:r>
              <a:rPr lang="it-IT" dirty="0" err="1">
                <a:solidFill>
                  <a:srgbClr val="003366"/>
                </a:solidFill>
              </a:rPr>
              <a:t>SysNet</a:t>
            </a:r>
            <a:r>
              <a:rPr lang="it-IT" dirty="0">
                <a:solidFill>
                  <a:srgbClr val="003366"/>
                </a:solidFill>
              </a:rPr>
              <a:t>)</a:t>
            </a:r>
          </a:p>
          <a:p>
            <a:pPr lvl="0" algn="ctr"/>
            <a:r>
              <a:rPr lang="it-IT" b="1" dirty="0">
                <a:solidFill>
                  <a:srgbClr val="003366"/>
                </a:solidFill>
              </a:rPr>
              <a:t>LUMS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901655" y="3814656"/>
            <a:ext cx="3319000" cy="6699"/>
          </a:xfrm>
          <a:prstGeom prst="line">
            <a:avLst/>
          </a:prstGeom>
          <a:ln w="15875">
            <a:gradFill>
              <a:gsLst>
                <a:gs pos="51000">
                  <a:srgbClr val="294D6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ys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5810250"/>
            <a:ext cx="1892300" cy="762000"/>
          </a:xfrm>
          <a:prstGeom prst="rect">
            <a:avLst/>
          </a:prstGeom>
        </p:spPr>
      </p:pic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11375" y="65220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" y="6564312"/>
            <a:ext cx="9143998" cy="15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9" y="2294939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25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bulletPoi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6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j-cs"/>
              </a:rPr>
              <a:t>INCH-Stack Tracking</a:t>
            </a: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1375" y="65220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10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Shape 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37791" y="1413984"/>
            <a:ext cx="552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+mn-cs"/>
              </a:rPr>
              <a:t>INCH VS Conventional approach</a:t>
            </a:r>
            <a:endParaRPr kumimoji="0" lang="en-US" sz="1800" b="0" i="0" u="none" strike="noStrike" kern="1200" cap="none" spc="0" normalizeH="0" baseline="0" noProof="0" dirty="0">
              <a:ln w="10160">
                <a:solidFill>
                  <a:srgbClr val="4F81BD"/>
                </a:solidFill>
                <a:prstDash val="solid"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Screen Shot 2017-01-24 at 1.28.5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71" y="1945436"/>
            <a:ext cx="3592912" cy="4174582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09" y="2890834"/>
            <a:ext cx="134302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82" y="2939738"/>
            <a:ext cx="170497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17" y="2939738"/>
            <a:ext cx="937065" cy="83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17" y="3777090"/>
            <a:ext cx="937065" cy="838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17" y="4616138"/>
            <a:ext cx="937065" cy="838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17" y="5454338"/>
            <a:ext cx="937065" cy="838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117" y="2922257"/>
            <a:ext cx="937065" cy="83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117" y="3759609"/>
            <a:ext cx="937065" cy="838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117" y="4598657"/>
            <a:ext cx="937065" cy="838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117" y="5436857"/>
            <a:ext cx="937065" cy="838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817782" y="2414584"/>
            <a:ext cx="153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 Segment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09717" y="240549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Checkpoint</a:t>
            </a:r>
          </a:p>
        </p:txBody>
      </p:sp>
      <p:pic>
        <p:nvPicPr>
          <p:cNvPr id="25" name="Picture 24" descr="Screen Shot 2017-01-25 at 10.54.13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82" y="2795584"/>
            <a:ext cx="876300" cy="444500"/>
          </a:xfrm>
          <a:prstGeom prst="rect">
            <a:avLst/>
          </a:prstGeom>
        </p:spPr>
      </p:pic>
      <p:pic>
        <p:nvPicPr>
          <p:cNvPr id="26" name="Picture 25" descr="Screen Shot 2017-01-25 at 10.54.13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182" y="5995984"/>
            <a:ext cx="876300" cy="444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261717" y="5986890"/>
            <a:ext cx="800100" cy="369332"/>
            <a:chOff x="1673865" y="4876800"/>
            <a:chExt cx="800100" cy="36933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054865" y="5105400"/>
              <a:ext cx="419100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673865" y="4876800"/>
              <a:ext cx="448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SP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09217" y="5998558"/>
            <a:ext cx="800100" cy="369332"/>
            <a:chOff x="1600200" y="4876800"/>
            <a:chExt cx="800100" cy="369332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1981200" y="5099050"/>
              <a:ext cx="419100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600200" y="4876800"/>
              <a:ext cx="43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BP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66717" y="5986890"/>
            <a:ext cx="887013" cy="369332"/>
            <a:chOff x="1445265" y="4876800"/>
            <a:chExt cx="887013" cy="369332"/>
          </a:xfrm>
        </p:grpSpPr>
        <p:cxnSp>
          <p:nvCxnSpPr>
            <p:cNvPr id="34" name="Straight Arrow Connector 33"/>
            <p:cNvCxnSpPr/>
            <p:nvPr/>
          </p:nvCxnSpPr>
          <p:spPr>
            <a:xfrm flipH="1">
              <a:off x="1445265" y="5105400"/>
              <a:ext cx="5359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902465" y="4876800"/>
              <a:ext cx="429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93526" y="1945436"/>
            <a:ext cx="156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Checkpoint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207472" y="5500530"/>
            <a:ext cx="860866" cy="770039"/>
            <a:chOff x="4009433" y="4390440"/>
            <a:chExt cx="860866" cy="770039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009433" y="4390440"/>
              <a:ext cx="860866" cy="7700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4191000" y="4572000"/>
              <a:ext cx="40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F1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94034" y="194543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Checkpoint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207473" y="4662330"/>
            <a:ext cx="860866" cy="770039"/>
            <a:chOff x="4009433" y="4390440"/>
            <a:chExt cx="860866" cy="770039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009433" y="4390440"/>
              <a:ext cx="860866" cy="7700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4191000" y="4572000"/>
              <a:ext cx="40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F2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509150" y="5469170"/>
            <a:ext cx="860866" cy="770039"/>
            <a:chOff x="4009433" y="4390440"/>
            <a:chExt cx="860866" cy="770039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009433" y="4390440"/>
              <a:ext cx="860866" cy="7700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4191000" y="4572000"/>
              <a:ext cx="40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493473" y="4630970"/>
            <a:ext cx="860866" cy="770039"/>
            <a:chOff x="4009433" y="4390440"/>
            <a:chExt cx="860866" cy="770039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009433" y="4390440"/>
              <a:ext cx="860866" cy="7700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4191000" y="4572000"/>
              <a:ext cx="40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F2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72012" y="1945436"/>
            <a:ext cx="171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Checkpoint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207474" y="4662330"/>
            <a:ext cx="860865" cy="770039"/>
            <a:chOff x="-2743200" y="2543766"/>
            <a:chExt cx="860865" cy="770039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743200" y="2543766"/>
              <a:ext cx="860865" cy="7700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-2541998" y="2707828"/>
              <a:ext cx="40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F3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99135" y="4630970"/>
            <a:ext cx="860865" cy="770039"/>
            <a:chOff x="-2743200" y="2543766"/>
            <a:chExt cx="860865" cy="770039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743200" y="2543766"/>
              <a:ext cx="860865" cy="7700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-2541998" y="2707828"/>
              <a:ext cx="40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07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0564E-6 3.4553E-6 L 0.00417 -0.2315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57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4865E-6 -1.40806E-6 L 0.09168 -0.1220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4" y="-611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87009E-7 -6.0797E-6 L -5.87009E-7 -0.11122 " pathEditMode="relative" ptsTypes="AA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69 -0.12205 L 0.09377 0.0048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634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23158 L 0.00417 -0.09819 " pathEditMode="relative" ptsTypes="AA">
                                      <p:cBhvr>
                                        <p:cTn id="5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131E-6 -0.11115 L -2.77131E-6 5.51644E-6 " pathEditMode="relative" ptsTypes="AA"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78 0.00486 L 0.09603 -0.10844 " pathEditMode="relative" ptsTypes="AA">
                                      <p:cBhvr>
                                        <p:cTn id="8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0.00671 L -0.00608 -0.22506 " pathEditMode="relative" ptsTypes="AA">
                                      <p:cBhvr>
                                        <p:cTn id="8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719E-6 -1.53508E-6 L 1.79719E-6 -0.10929 " pathEditMode="relative" ptsTypes="AA">
                                      <p:cBhvr>
                                        <p:cTn id="9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40" grpId="0"/>
      <p:bldP spid="40" grpId="1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bullet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6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INCH-Initial Results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1375" y="652200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pic>
        <p:nvPicPr>
          <p:cNvPr id="9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ic-dec-ha.png"/>
          <p:cNvPicPr>
            <a:picLocks noChangeAspect="1"/>
          </p:cNvPicPr>
          <p:nvPr/>
        </p:nvPicPr>
        <p:blipFill>
          <a:blip r:embed="rId6" cstate="print"/>
          <a:srcRect l="3200" r="1880" b="3800"/>
          <a:stretch>
            <a:fillRect/>
          </a:stretch>
        </p:blipFill>
        <p:spPr>
          <a:xfrm>
            <a:off x="1613725" y="2311264"/>
            <a:ext cx="5514151" cy="33456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791" y="1413984"/>
            <a:ext cx="552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Radio to counter application:</a:t>
            </a:r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83125" y="5729734"/>
            <a:ext cx="1710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CP interruption interval = 10s</a:t>
            </a:r>
          </a:p>
        </p:txBody>
      </p:sp>
    </p:spTree>
    <p:extLst>
      <p:ext uri="{BB962C8B-B14F-4D97-AF65-F5344CB8AC3E}">
        <p14:creationId xmlns:p14="http://schemas.microsoft.com/office/powerpoint/2010/main" val="10090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1375" y="652200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7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bullet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9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INCH-Evaluation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10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tmote-sky-blu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7" y="2480989"/>
            <a:ext cx="2576655" cy="166967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7791" y="1413984"/>
            <a:ext cx="23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Evaluation platform:</a:t>
            </a:r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677929" y="2130163"/>
            <a:ext cx="0" cy="41605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58003" y="19454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Gulim" panose="020B0600000101010101" pitchFamily="34" charset="-127"/>
                <a:ea typeface="Gulim" panose="020B0600000101010101" pitchFamily="34" charset="-127"/>
              </a:rPr>
              <a:t>Hardware</a:t>
            </a:r>
            <a:endParaRPr lang="en-US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666841" y="4329141"/>
            <a:ext cx="3492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b="1" dirty="0">
                <a:latin typeface="Gulim" panose="020B0600000101010101" pitchFamily="34" charset="-127"/>
                <a:ea typeface="Gulim" panose="020B0600000101010101" pitchFamily="34" charset="-127"/>
              </a:rPr>
              <a:t>25O kbps, High Data Rate Radio</a:t>
            </a:r>
            <a:endParaRPr lang="en-US" sz="1500" dirty="0"/>
          </a:p>
        </p:txBody>
      </p:sp>
      <p:sp>
        <p:nvSpPr>
          <p:cNvPr id="28" name="TextBox 27"/>
          <p:cNvSpPr txBox="1"/>
          <p:nvPr/>
        </p:nvSpPr>
        <p:spPr>
          <a:xfrm>
            <a:off x="666841" y="4652306"/>
            <a:ext cx="3492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b="1" dirty="0">
                <a:latin typeface="Gulim" panose="020B0600000101010101" pitchFamily="34" charset="-127"/>
                <a:ea typeface="Gulim" panose="020B0600000101010101" pitchFamily="34" charset="-127"/>
              </a:rPr>
              <a:t>MSP430 MC, 10kB RAM</a:t>
            </a:r>
            <a:endParaRPr lang="en-US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666841" y="4966288"/>
            <a:ext cx="3492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b="1" dirty="0">
                <a:latin typeface="Gulim" panose="020B0600000101010101" pitchFamily="34" charset="-127"/>
                <a:ea typeface="Gulim" panose="020B0600000101010101" pitchFamily="34" charset="-127"/>
              </a:rPr>
              <a:t>USB Interface</a:t>
            </a:r>
            <a:endParaRPr lang="en-US" sz="1500" dirty="0"/>
          </a:p>
        </p:txBody>
      </p:sp>
      <p:sp>
        <p:nvSpPr>
          <p:cNvPr id="30" name="TextBox 29"/>
          <p:cNvSpPr txBox="1"/>
          <p:nvPr/>
        </p:nvSpPr>
        <p:spPr>
          <a:xfrm>
            <a:off x="666841" y="5293302"/>
            <a:ext cx="34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b="1" dirty="0">
                <a:latin typeface="Gulim" panose="020B0600000101010101" pitchFamily="34" charset="-127"/>
                <a:ea typeface="Gulim" panose="020B0600000101010101" pitchFamily="34" charset="-127"/>
              </a:rPr>
              <a:t>Integrated Temp, Light and Humidity Sensors</a:t>
            </a:r>
            <a:endParaRPr lang="en-US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6281797" y="193565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Gulim" panose="020B0600000101010101" pitchFamily="34" charset="-127"/>
                <a:ea typeface="Gulim" panose="020B0600000101010101" pitchFamily="34" charset="-127"/>
              </a:rPr>
              <a:t>Software</a:t>
            </a:r>
            <a:endParaRPr lang="en-US" dirty="0"/>
          </a:p>
        </p:txBody>
      </p:sp>
      <p:pic>
        <p:nvPicPr>
          <p:cNvPr id="32" name="Picture 31" descr="Tos-jwal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3" y="2763188"/>
            <a:ext cx="2810564" cy="107486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70027" y="4481541"/>
            <a:ext cx="3492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b="1" dirty="0" err="1">
                <a:latin typeface="Gulim" panose="020B0600000101010101" pitchFamily="34" charset="-127"/>
                <a:ea typeface="Gulim" panose="020B0600000101010101" pitchFamily="34" charset="-127"/>
              </a:rPr>
              <a:t>Opensource</a:t>
            </a:r>
            <a:endParaRPr lang="en-US" sz="1500" dirty="0"/>
          </a:p>
        </p:txBody>
      </p:sp>
      <p:sp>
        <p:nvSpPr>
          <p:cNvPr id="34" name="TextBox 33"/>
          <p:cNvSpPr txBox="1"/>
          <p:nvPr/>
        </p:nvSpPr>
        <p:spPr>
          <a:xfrm>
            <a:off x="5170027" y="4804706"/>
            <a:ext cx="3492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b="1" dirty="0">
                <a:latin typeface="Gulim" panose="020B0600000101010101" pitchFamily="34" charset="-127"/>
                <a:ea typeface="Gulim" panose="020B0600000101010101" pitchFamily="34" charset="-127"/>
              </a:rPr>
              <a:t>NesC language</a:t>
            </a:r>
            <a:endParaRPr lang="en-US" sz="1500" dirty="0"/>
          </a:p>
        </p:txBody>
      </p:sp>
      <p:sp>
        <p:nvSpPr>
          <p:cNvPr id="35" name="TextBox 34"/>
          <p:cNvSpPr txBox="1"/>
          <p:nvPr/>
        </p:nvSpPr>
        <p:spPr>
          <a:xfrm>
            <a:off x="5170027" y="5118688"/>
            <a:ext cx="3492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b="1" dirty="0">
                <a:latin typeface="Gulim" panose="020B0600000101010101" pitchFamily="34" charset="-127"/>
                <a:ea typeface="Gulim" panose="020B0600000101010101" pitchFamily="34" charset="-127"/>
              </a:rPr>
              <a:t>Interrupts based OS</a:t>
            </a:r>
            <a:endParaRPr lang="en-US" sz="1500" dirty="0"/>
          </a:p>
        </p:txBody>
      </p:sp>
      <p:sp>
        <p:nvSpPr>
          <p:cNvPr id="36" name="TextBox 35"/>
          <p:cNvSpPr txBox="1"/>
          <p:nvPr/>
        </p:nvSpPr>
        <p:spPr>
          <a:xfrm>
            <a:off x="5170027" y="5445702"/>
            <a:ext cx="34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500" b="1" dirty="0">
                <a:latin typeface="Gulim" panose="020B0600000101010101" pitchFamily="34" charset="-127"/>
                <a:ea typeface="Gulim" panose="020B0600000101010101" pitchFamily="34" charset="-127"/>
              </a:rPr>
              <a:t>Interfaces for routing, sensing, storage etc.</a:t>
            </a:r>
            <a:endParaRPr lang="en-US" sz="1500" dirty="0"/>
          </a:p>
        </p:txBody>
      </p:sp>
      <p:sp>
        <p:nvSpPr>
          <p:cNvPr id="42" name="TextBox 41"/>
          <p:cNvSpPr txBox="1"/>
          <p:nvPr/>
        </p:nvSpPr>
        <p:spPr>
          <a:xfrm>
            <a:off x="337791" y="1413984"/>
            <a:ext cx="23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Test Applications:</a:t>
            </a:r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pic>
        <p:nvPicPr>
          <p:cNvPr id="43" name="Picture 42" descr="temperature-icon-png-26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217" y="2598573"/>
            <a:ext cx="976004" cy="97600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450217" y="222924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Sense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6445325" y="2563295"/>
            <a:ext cx="4035305" cy="1011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57084" y="2633847"/>
            <a:ext cx="2718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200" dirty="0"/>
              <a:t>A typical sensing application that randomly (range: 1ms--10ms) samples a sensor, and calculates the average over an array </a:t>
            </a:r>
          </a:p>
          <a:p>
            <a:endParaRPr lang="en-US" sz="1200" dirty="0"/>
          </a:p>
        </p:txBody>
      </p:sp>
      <p:pic>
        <p:nvPicPr>
          <p:cNvPr id="47" name="Picture 46" descr="download.png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10" y="2561491"/>
            <a:ext cx="1013083" cy="1013083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-1190231" y="2563295"/>
            <a:ext cx="4035305" cy="1011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-176449" y="2598573"/>
            <a:ext cx="2718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/>
              <a:t>This application repeatedly calculates the FFT on a randomly populated (32 bit) long integer array of size 448 (1792 bytes)</a:t>
            </a:r>
          </a:p>
          <a:p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3205822" y="219215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FFT</a:t>
            </a:r>
            <a:endParaRPr lang="en-US" dirty="0"/>
          </a:p>
        </p:txBody>
      </p:sp>
      <p:pic>
        <p:nvPicPr>
          <p:cNvPr id="51" name="Picture 50" descr="icon_a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81" y="4118152"/>
            <a:ext cx="1268070" cy="126807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253239" y="3823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RSA</a:t>
            </a:r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2607255" y="5399611"/>
            <a:ext cx="4035305" cy="1011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12794" y="5528970"/>
            <a:ext cx="3336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/>
              <a:t>This application repeatedly computes RSA over a randomly populated character array of size 2400 bytes, 60 bytes at time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718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3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42" grpId="1"/>
      <p:bldP spid="44" grpId="0"/>
      <p:bldP spid="45" grpId="0" animBg="1"/>
      <p:bldP spid="45" grpId="1" animBg="1"/>
      <p:bldP spid="46" grpId="0"/>
      <p:bldP spid="48" grpId="0" animBg="1"/>
      <p:bldP spid="48" grpId="1" animBg="1"/>
      <p:bldP spid="48" grpId="2" animBg="1"/>
      <p:bldP spid="49" grpId="1"/>
      <p:bldP spid="50" grpId="0"/>
      <p:bldP spid="53" grpId="0"/>
      <p:bldP spid="55" grpId="0" animBg="1"/>
      <p:bldP spid="55" grpId="1" animBg="1"/>
      <p:bldP spid="55" grpId="2" animBg="1"/>
      <p:bldP spid="55" grpId="3" animBg="1"/>
      <p:bldP spid="56" grpId="0"/>
      <p:bldP spid="5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1375" y="652200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pic>
        <p:nvPicPr>
          <p:cNvPr id="6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bullet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8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INCH-Evaluation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9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37791" y="1413984"/>
            <a:ext cx="23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Checkpoint Size:</a:t>
            </a:r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" y="2338225"/>
            <a:ext cx="8318500" cy="3279025"/>
            <a:chOff x="457200" y="2707557"/>
            <a:chExt cx="8318500" cy="3279025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" y="2707557"/>
              <a:ext cx="8318500" cy="2774951"/>
              <a:chOff x="457200" y="2707557"/>
              <a:chExt cx="8318500" cy="2774951"/>
            </a:xfrm>
          </p:grpSpPr>
          <p:pic>
            <p:nvPicPr>
              <p:cNvPr id="16" name="Picture 15" descr="Screen Shot 2016-12-13 at 1.40.51 A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" y="2707558"/>
                <a:ext cx="2774950" cy="2774950"/>
              </a:xfrm>
              <a:prstGeom prst="rect">
                <a:avLst/>
              </a:prstGeom>
            </p:spPr>
          </p:pic>
          <p:pic>
            <p:nvPicPr>
              <p:cNvPr id="17" name="Picture 16" descr="Screen Shot 2016-12-13 at 1.41.19 A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2150" y="2707837"/>
                <a:ext cx="2768599" cy="2774671"/>
              </a:xfrm>
              <a:prstGeom prst="rect">
                <a:avLst/>
              </a:prstGeom>
            </p:spPr>
          </p:pic>
          <p:pic>
            <p:nvPicPr>
              <p:cNvPr id="18" name="Picture 17" descr="Screen Shot 2016-12-13 at 1.41.51 A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0749" y="2707557"/>
                <a:ext cx="2774951" cy="2774951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1016000" y="5617250"/>
              <a:ext cx="1167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F497D"/>
                  </a:solidFill>
                </a:rPr>
                <a:t>Size-Sense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1775" y="5614671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F497D"/>
                  </a:solidFill>
                </a:rPr>
                <a:t>Size-FFT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24675" y="5617250"/>
              <a:ext cx="98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F497D"/>
                  </a:solidFill>
                </a:rPr>
                <a:t>Size-Size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74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1375" y="652200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pic>
        <p:nvPicPr>
          <p:cNvPr id="6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bullet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41"/>
            <a:ext cx="933097" cy="730250"/>
          </a:xfrm>
          <a:prstGeom prst="rect">
            <a:avLst/>
          </a:prstGeom>
        </p:spPr>
      </p:pic>
      <p:sp>
        <p:nvSpPr>
          <p:cNvPr id="8" name="Shape 51"/>
          <p:cNvSpPr txBox="1">
            <a:spLocks/>
          </p:cNvSpPr>
          <p:nvPr/>
        </p:nvSpPr>
        <p:spPr>
          <a:xfrm>
            <a:off x="1849890" y="413908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INCH-Evaluation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9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37791" y="1413984"/>
            <a:ext cx="23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Energy Efficiency:</a:t>
            </a:r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pic>
        <p:nvPicPr>
          <p:cNvPr id="19" name="Picture 18" descr="Screen Shot 2016-12-13 at 1.54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74" y="207962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2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1375" y="6522005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  <a:p>
            <a:endParaRPr lang="en-US" dirty="0"/>
          </a:p>
        </p:txBody>
      </p:sp>
      <p:pic>
        <p:nvPicPr>
          <p:cNvPr id="7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bullet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9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INCH-Evaluation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10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37790" y="1413984"/>
            <a:ext cx="631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Simulation Results :</a:t>
            </a:r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pic>
        <p:nvPicPr>
          <p:cNvPr id="13" name="Picture 12" descr="Screen Shot 2017-01-24 at 5.17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46" y="2875509"/>
            <a:ext cx="9144000" cy="21410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8224" y="1800530"/>
            <a:ext cx="33725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Latency &amp; Computation overhead</a:t>
            </a:r>
            <a:endParaRPr lang="en-US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1375" y="6522005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  <a:p>
            <a:endParaRPr lang="en-US" dirty="0"/>
          </a:p>
        </p:txBody>
      </p:sp>
      <p:pic>
        <p:nvPicPr>
          <p:cNvPr id="6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bullet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8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INCH-Limitations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9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933097" y="2933510"/>
            <a:ext cx="35060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100" b="1" dirty="0">
                <a:latin typeface="Gulim" panose="020B0600000101010101" pitchFamily="34" charset="-127"/>
                <a:ea typeface="Gulim" panose="020B0600000101010101" pitchFamily="34" charset="-127"/>
              </a:rPr>
              <a:t>Additional computations</a:t>
            </a:r>
            <a:endParaRPr lang="en-US" sz="2100" dirty="0"/>
          </a:p>
        </p:txBody>
      </p:sp>
      <p:sp>
        <p:nvSpPr>
          <p:cNvPr id="11" name="TextBox 10"/>
          <p:cNvSpPr txBox="1"/>
          <p:nvPr/>
        </p:nvSpPr>
        <p:spPr>
          <a:xfrm>
            <a:off x="933097" y="3918989"/>
            <a:ext cx="40318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100" b="1" dirty="0">
                <a:latin typeface="Gulim" panose="020B0600000101010101" pitchFamily="34" charset="-127"/>
                <a:ea typeface="Gulim" panose="020B0600000101010101" pitchFamily="34" charset="-127"/>
              </a:rPr>
              <a:t>Ignores state full peripherals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95588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1375" y="652200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pic>
        <p:nvPicPr>
          <p:cNvPr id="6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bullet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8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My Role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9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933097" y="2518012"/>
            <a:ext cx="47371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100" b="1" dirty="0">
                <a:latin typeface="Gulim" panose="020B0600000101010101" pitchFamily="34" charset="-127"/>
                <a:ea typeface="Gulim" panose="020B0600000101010101" pitchFamily="34" charset="-127"/>
              </a:rPr>
              <a:t>Interface implementation for INCH</a:t>
            </a:r>
            <a:endParaRPr lang="en-US" sz="2100" dirty="0"/>
          </a:p>
        </p:txBody>
      </p:sp>
      <p:sp>
        <p:nvSpPr>
          <p:cNvPr id="11" name="TextBox 10"/>
          <p:cNvSpPr txBox="1"/>
          <p:nvPr/>
        </p:nvSpPr>
        <p:spPr>
          <a:xfrm>
            <a:off x="933097" y="3397666"/>
            <a:ext cx="29290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100" b="1" dirty="0">
                <a:latin typeface="Gulim" panose="020B0600000101010101" pitchFamily="34" charset="-127"/>
                <a:ea typeface="Gulim" panose="020B0600000101010101" pitchFamily="34" charset="-127"/>
              </a:rPr>
              <a:t>Libraries integration</a:t>
            </a:r>
            <a:endParaRPr lang="en-US" sz="2100" dirty="0"/>
          </a:p>
        </p:txBody>
      </p:sp>
      <p:sp>
        <p:nvSpPr>
          <p:cNvPr id="13" name="TextBox 12"/>
          <p:cNvSpPr txBox="1"/>
          <p:nvPr/>
        </p:nvSpPr>
        <p:spPr>
          <a:xfrm>
            <a:off x="933097" y="4290973"/>
            <a:ext cx="62504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100" b="1" dirty="0">
                <a:latin typeface="Gulim" panose="020B0600000101010101" pitchFamily="34" charset="-127"/>
                <a:ea typeface="Gulim" panose="020B0600000101010101" pitchFamily="34" charset="-127"/>
              </a:rPr>
              <a:t>Generating results on benchmark applications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9697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1375" y="652200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  <p:pic>
        <p:nvPicPr>
          <p:cNvPr id="6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bullet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8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Thank you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9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question.png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13" y="2572240"/>
            <a:ext cx="2514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3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1375" y="65220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6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bullet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8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Related Work </a:t>
            </a:r>
            <a:endParaRPr lang="en-US" sz="3500" dirty="0">
              <a:solidFill>
                <a:srgbClr val="00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91840" y="1428988"/>
            <a:ext cx="3022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Gulim" panose="020B0600000101010101" pitchFamily="34" charset="-127"/>
                <a:ea typeface="Gulim" panose="020B0600000101010101" pitchFamily="34" charset="-127"/>
              </a:rPr>
              <a:t>Two classes of solution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678982" y="2482910"/>
            <a:ext cx="0" cy="32374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106597" y="1829098"/>
            <a:ext cx="11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lang="en-US" b="1" baseline="30000" dirty="0">
                <a:latin typeface="Gulim" panose="020B0600000101010101" pitchFamily="34" charset="-127"/>
                <a:ea typeface="Gulim" panose="020B0600000101010101" pitchFamily="34" charset="-127"/>
              </a:rPr>
              <a:t>st</a:t>
            </a:r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 Class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242630" y="1829098"/>
            <a:ext cx="116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lang="en-US" b="1" baseline="30000" dirty="0">
                <a:latin typeface="Gulim" panose="020B0600000101010101" pitchFamily="34" charset="-127"/>
                <a:ea typeface="Gulim" panose="020B0600000101010101" pitchFamily="34" charset="-127"/>
              </a:rPr>
              <a:t>nd</a:t>
            </a:r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 Class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021382" y="2198430"/>
            <a:ext cx="7284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28319" y="2657092"/>
            <a:ext cx="376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Uses separate memories for normal computations and checkpoint storage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876474" y="2676526"/>
            <a:ext cx="43610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Uses non-volatile storage as their only address space</a:t>
            </a:r>
            <a:endParaRPr lang="en-US" sz="1600" dirty="0"/>
          </a:p>
        </p:txBody>
      </p:sp>
      <p:pic>
        <p:nvPicPr>
          <p:cNvPr id="34" name="Picture 33" descr="memory-33549_960_720.png"/>
          <p:cNvPicPr>
            <a:picLocks noChangeAspect="1"/>
          </p:cNvPicPr>
          <p:nvPr/>
        </p:nvPicPr>
        <p:blipFill rotWithShape="1"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8" b="25490"/>
          <a:stretch/>
        </p:blipFill>
        <p:spPr>
          <a:xfrm>
            <a:off x="1230217" y="4118438"/>
            <a:ext cx="1509579" cy="551639"/>
          </a:xfrm>
          <a:prstGeom prst="rect">
            <a:avLst/>
          </a:prstGeom>
        </p:spPr>
      </p:pic>
      <p:pic>
        <p:nvPicPr>
          <p:cNvPr id="36" name="Picture 35" descr="flash-chi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280" y="4118438"/>
            <a:ext cx="1020878" cy="681117"/>
          </a:xfrm>
          <a:prstGeom prst="rect">
            <a:avLst/>
          </a:prstGeom>
        </p:spPr>
      </p:pic>
      <p:pic>
        <p:nvPicPr>
          <p:cNvPr id="39" name="Picture 38" descr="smartphone_ram1600.png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88" y="3706135"/>
            <a:ext cx="1567875" cy="156787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66046" y="2599582"/>
            <a:ext cx="25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66449" y="4239190"/>
            <a:ext cx="890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FRAM</a:t>
            </a:r>
            <a:endParaRPr lang="en-US" sz="22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20992" y="2630072"/>
            <a:ext cx="25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49063" y="241491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Examples: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230217" y="2784248"/>
            <a:ext cx="280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1: </a:t>
            </a:r>
            <a:r>
              <a:rPr lang="en-US" sz="1600" b="1" dirty="0" err="1">
                <a:latin typeface="Gulim" panose="020B0600000101010101" pitchFamily="34" charset="-127"/>
                <a:ea typeface="Gulim" panose="020B0600000101010101" pitchFamily="34" charset="-127"/>
              </a:rPr>
              <a:t>MementOS</a:t>
            </a:r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 (ASPLOS’11)  </a:t>
            </a:r>
            <a:endParaRPr lang="en-US" sz="16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1666347" y="3122802"/>
            <a:ext cx="2146898" cy="698556"/>
            <a:chOff x="2080792" y="5710334"/>
            <a:chExt cx="2146898" cy="698556"/>
          </a:xfrm>
        </p:grpSpPr>
        <p:sp>
          <p:nvSpPr>
            <p:cNvPr id="48" name="TextBox 47"/>
            <p:cNvSpPr txBox="1"/>
            <p:nvPr/>
          </p:nvSpPr>
          <p:spPr>
            <a:xfrm>
              <a:off x="2080792" y="5710334"/>
              <a:ext cx="1556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i="1" dirty="0">
                  <a:latin typeface="Gulim" panose="020B0600000101010101" pitchFamily="34" charset="-127"/>
                  <a:ea typeface="Gulim" panose="020B0600000101010101" pitchFamily="34" charset="-127"/>
                </a:rPr>
                <a:t>Loop-latch</a:t>
              </a:r>
              <a:endParaRPr lang="en-US" sz="1600" i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06597" y="6070336"/>
              <a:ext cx="2121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dirty="0">
                  <a:latin typeface="Gulim" panose="020B0600000101010101" pitchFamily="34" charset="-127"/>
                  <a:ea typeface="Gulim" panose="020B0600000101010101" pitchFamily="34" charset="-127"/>
                </a:rPr>
                <a:t>Voltage threshold</a:t>
              </a:r>
              <a:endParaRPr lang="en-US" sz="1600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230217" y="3779884"/>
            <a:ext cx="2189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2: </a:t>
            </a:r>
            <a:r>
              <a:rPr lang="en-US" sz="1600" b="1" dirty="0" err="1">
                <a:latin typeface="Gulim" panose="020B0600000101010101" pitchFamily="34" charset="-127"/>
                <a:ea typeface="Gulim" panose="020B0600000101010101" pitchFamily="34" charset="-127"/>
              </a:rPr>
              <a:t>Hibernus</a:t>
            </a:r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(IEEE’15)  </a:t>
            </a:r>
            <a:endParaRPr lang="en-US" sz="16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1666347" y="4118438"/>
            <a:ext cx="2698175" cy="944778"/>
            <a:chOff x="2080792" y="5710334"/>
            <a:chExt cx="2698175" cy="944778"/>
          </a:xfrm>
        </p:grpSpPr>
        <p:sp>
          <p:nvSpPr>
            <p:cNvPr id="53" name="TextBox 52"/>
            <p:cNvSpPr txBox="1"/>
            <p:nvPr/>
          </p:nvSpPr>
          <p:spPr>
            <a:xfrm>
              <a:off x="2080792" y="5710334"/>
              <a:ext cx="2698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i="1" dirty="0">
                  <a:latin typeface="Gulim" panose="020B0600000101010101" pitchFamily="34" charset="-127"/>
                  <a:ea typeface="Gulim" panose="020B0600000101010101" pitchFamily="34" charset="-127"/>
                </a:rPr>
                <a:t>FRAM, Function-return</a:t>
              </a:r>
              <a:endParaRPr lang="en-US" sz="1600" i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06598" y="6070336"/>
              <a:ext cx="234304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dirty="0">
                  <a:latin typeface="Gulim" panose="020B0600000101010101" pitchFamily="34" charset="-127"/>
                  <a:ea typeface="Gulim" panose="020B0600000101010101" pitchFamily="34" charset="-127"/>
                </a:rPr>
                <a:t>Interrupt for low voltage</a:t>
              </a:r>
              <a:endParaRPr lang="en-US" sz="1600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019276" y="249186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Examples: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200430" y="2861192"/>
            <a:ext cx="2883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1: Quick Recall(ASPLOS’11)  </a:t>
            </a:r>
            <a:endParaRPr lang="en-US" sz="16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5636560" y="3199746"/>
            <a:ext cx="3105470" cy="1162949"/>
            <a:chOff x="2080792" y="5710334"/>
            <a:chExt cx="3105470" cy="1162949"/>
          </a:xfrm>
        </p:grpSpPr>
        <p:sp>
          <p:nvSpPr>
            <p:cNvPr id="58" name="TextBox 57"/>
            <p:cNvSpPr txBox="1"/>
            <p:nvPr/>
          </p:nvSpPr>
          <p:spPr>
            <a:xfrm>
              <a:off x="2080792" y="5710334"/>
              <a:ext cx="266954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i="1" dirty="0">
                  <a:latin typeface="Gulim" panose="020B0600000101010101" pitchFamily="34" charset="-127"/>
                  <a:ea typeface="Gulim" panose="020B0600000101010101" pitchFamily="34" charset="-127"/>
                </a:rPr>
                <a:t>FRAM for process’ computations</a:t>
              </a:r>
              <a:endParaRPr lang="en-US" sz="1600" i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106598" y="6288507"/>
              <a:ext cx="307966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dirty="0">
                  <a:latin typeface="Gulim" panose="020B0600000101010101" pitchFamily="34" charset="-127"/>
                  <a:ea typeface="Gulim" panose="020B0600000101010101" pitchFamily="34" charset="-127"/>
                </a:rPr>
                <a:t>Writes only registers during checkpoint </a:t>
              </a:r>
              <a:endParaRPr lang="en-US" sz="1600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049063" y="2428426"/>
            <a:ext cx="114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Analysis: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019276" y="2500997"/>
            <a:ext cx="114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Analysis: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1661444" y="3122802"/>
            <a:ext cx="2416046" cy="685494"/>
            <a:chOff x="1743001" y="5485049"/>
            <a:chExt cx="2416046" cy="685494"/>
          </a:xfrm>
        </p:grpSpPr>
        <p:sp>
          <p:nvSpPr>
            <p:cNvPr id="64" name="TextBox 63"/>
            <p:cNvSpPr txBox="1"/>
            <p:nvPr/>
          </p:nvSpPr>
          <p:spPr>
            <a:xfrm>
              <a:off x="1743001" y="5485049"/>
              <a:ext cx="24160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dirty="0">
                  <a:solidFill>
                    <a:schemeClr val="accent3"/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CP size optimization</a:t>
              </a:r>
              <a:endParaRPr lang="en-US" sz="1600" dirty="0">
                <a:solidFill>
                  <a:schemeClr val="accent3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763610" y="5831989"/>
              <a:ext cx="1338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dirty="0">
                  <a:solidFill>
                    <a:schemeClr val="accent2"/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Rewriting 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687584" y="4117928"/>
            <a:ext cx="2787943" cy="1444313"/>
            <a:chOff x="1849890" y="5074047"/>
            <a:chExt cx="2787943" cy="1444313"/>
          </a:xfrm>
        </p:grpSpPr>
        <p:sp>
          <p:nvSpPr>
            <p:cNvPr id="72" name="TextBox 71"/>
            <p:cNvSpPr txBox="1"/>
            <p:nvPr/>
          </p:nvSpPr>
          <p:spPr>
            <a:xfrm>
              <a:off x="1881889" y="6179806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dirty="0">
                  <a:solidFill>
                    <a:schemeClr val="accent2"/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No CP affirmation</a:t>
              </a:r>
              <a:endParaRPr lang="en-US" sz="16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68377" y="5837159"/>
              <a:ext cx="1338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dirty="0">
                  <a:solidFill>
                    <a:schemeClr val="accent2"/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Rewriting </a:t>
              </a:r>
              <a:endParaRPr lang="en-US" sz="16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49890" y="5074047"/>
              <a:ext cx="24160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dirty="0">
                  <a:solidFill>
                    <a:schemeClr val="accent3"/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CP size optimization</a:t>
              </a:r>
              <a:endParaRPr lang="en-US" sz="1600" dirty="0">
                <a:solidFill>
                  <a:schemeClr val="accent3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49890" y="5443379"/>
              <a:ext cx="2787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b="1" dirty="0">
                  <a:solidFill>
                    <a:schemeClr val="accent3"/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No flash erase overhead</a:t>
              </a:r>
              <a:endParaRPr lang="en-US" sz="16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626677" y="3189079"/>
            <a:ext cx="3685624" cy="1005550"/>
            <a:chOff x="5626677" y="3189079"/>
            <a:chExt cx="3685624" cy="1005550"/>
          </a:xfrm>
        </p:grpSpPr>
        <p:grpSp>
          <p:nvGrpSpPr>
            <p:cNvPr id="80" name="Group 79"/>
            <p:cNvGrpSpPr/>
            <p:nvPr/>
          </p:nvGrpSpPr>
          <p:grpSpPr>
            <a:xfrm>
              <a:off x="5626677" y="3189079"/>
              <a:ext cx="3685624" cy="987546"/>
              <a:chOff x="1556377" y="5379163"/>
              <a:chExt cx="3685624" cy="987546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556377" y="5379163"/>
                <a:ext cx="2929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§"/>
                </a:pPr>
                <a:r>
                  <a:rPr lang="en-US" b="1" dirty="0">
                    <a:solidFill>
                      <a:schemeClr val="accent3"/>
                    </a:solidFill>
                    <a:latin typeface="Gulim" panose="020B0600000101010101" pitchFamily="34" charset="-127"/>
                    <a:ea typeface="Gulim" panose="020B0600000101010101" pitchFamily="34" charset="-127"/>
                  </a:rPr>
                  <a:t>Less data to be written</a:t>
                </a:r>
                <a:endParaRPr lang="en-US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556377" y="5720378"/>
                <a:ext cx="36856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§"/>
                </a:pPr>
                <a:r>
                  <a:rPr lang="en-US" b="1" dirty="0">
                    <a:solidFill>
                      <a:schemeClr val="accent2"/>
                    </a:solidFill>
                    <a:latin typeface="Gulim" panose="020B0600000101010101" pitchFamily="34" charset="-127"/>
                    <a:ea typeface="Gulim" panose="020B0600000101010101" pitchFamily="34" charset="-127"/>
                  </a:rPr>
                  <a:t>Energy(FRAM)&gt;&gt;Energy(RAM)</a:t>
                </a:r>
                <a:endParaRPr lang="en-US" dirty="0"/>
              </a:p>
              <a:p>
                <a:endParaRPr lang="en-US" dirty="0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5626677" y="3825297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b="1" dirty="0">
                  <a:solidFill>
                    <a:schemeClr val="accent2"/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Data inconsistency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265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8" grpId="0"/>
      <p:bldP spid="28" grpId="1"/>
      <p:bldP spid="29" grpId="0"/>
      <p:bldP spid="29" grpId="1"/>
      <p:bldP spid="40" grpId="0"/>
      <p:bldP spid="40" grpId="1"/>
      <p:bldP spid="41" grpId="0"/>
      <p:bldP spid="41" grpId="1"/>
      <p:bldP spid="42" grpId="0"/>
      <p:bldP spid="42" grpId="1"/>
      <p:bldP spid="46" grpId="0"/>
      <p:bldP spid="46" grpId="1"/>
      <p:bldP spid="47" grpId="0"/>
      <p:bldP spid="51" grpId="0"/>
      <p:bldP spid="55" grpId="0"/>
      <p:bldP spid="55" grpId="1"/>
      <p:bldP spid="56" grpId="0"/>
      <p:bldP spid="62" grpId="0"/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lletPoi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11375" y="65220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0160" y="6564312"/>
            <a:ext cx="9143998" cy="15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4060" y="1328411"/>
            <a:ext cx="241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ulim" panose="020B0600000101010101" pitchFamily="34" charset="-127"/>
                <a:ea typeface="Gulim" panose="020B0600000101010101" pitchFamily="34" charset="-127"/>
              </a:rPr>
              <a:t>Components</a:t>
            </a:r>
            <a:r>
              <a:rPr lang="en-US" sz="2500" dirty="0">
                <a:latin typeface="GuLI"/>
                <a:cs typeface="GuLI"/>
              </a:rPr>
              <a:t>:</a:t>
            </a:r>
          </a:p>
        </p:txBody>
      </p:sp>
      <p:pic>
        <p:nvPicPr>
          <p:cNvPr id="21" name="Picture 20" descr="m2m-blue-icon0-150x1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94" y="0"/>
            <a:ext cx="1095375" cy="1095375"/>
          </a:xfrm>
          <a:prstGeom prst="rect">
            <a:avLst/>
          </a:prstGeom>
        </p:spPr>
      </p:pic>
      <p:pic>
        <p:nvPicPr>
          <p:cNvPr id="30" name="Picture 29" descr="Screen Shot 2017-01-23 at 10.24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06" y="2913789"/>
            <a:ext cx="1222254" cy="2216916"/>
          </a:xfrm>
          <a:prstGeom prst="rect">
            <a:avLst/>
          </a:prstGeom>
        </p:spPr>
      </p:pic>
      <p:pic>
        <p:nvPicPr>
          <p:cNvPr id="32" name="Picture 31" descr="Screen Shot 2017-01-23 at 10.24.1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1" y="2927861"/>
            <a:ext cx="1180108" cy="2225346"/>
          </a:xfrm>
          <a:prstGeom prst="rect">
            <a:avLst/>
          </a:prstGeom>
        </p:spPr>
      </p:pic>
      <p:pic>
        <p:nvPicPr>
          <p:cNvPr id="33" name="Shape 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Screen Shot 2017-01-23 at 10.28.30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08" y="1805465"/>
            <a:ext cx="1905972" cy="4318952"/>
          </a:xfrm>
          <a:prstGeom prst="rect">
            <a:avLst/>
          </a:prstGeom>
        </p:spPr>
      </p:pic>
      <p:pic>
        <p:nvPicPr>
          <p:cNvPr id="54" name="Picture 53" descr="Screen Shot 2017-01-23 at 10.44.58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28" y="2913789"/>
            <a:ext cx="1236161" cy="2216916"/>
          </a:xfrm>
          <a:prstGeom prst="rect">
            <a:avLst/>
          </a:prstGeom>
        </p:spPr>
      </p:pic>
      <p:pic>
        <p:nvPicPr>
          <p:cNvPr id="55" name="Picture 54" descr="Screen Shot 2017-01-23 at 10.45.17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18" y="2913789"/>
            <a:ext cx="1211093" cy="2216916"/>
          </a:xfrm>
          <a:prstGeom prst="rect">
            <a:avLst/>
          </a:prstGeom>
        </p:spPr>
      </p:pic>
      <p:sp>
        <p:nvSpPr>
          <p:cNvPr id="57" name="Left-Right Arrow 56"/>
          <p:cNvSpPr/>
          <p:nvPr/>
        </p:nvSpPr>
        <p:spPr>
          <a:xfrm>
            <a:off x="1338298" y="3679613"/>
            <a:ext cx="711200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-Right Arrow 57"/>
          <p:cNvSpPr/>
          <p:nvPr/>
        </p:nvSpPr>
        <p:spPr>
          <a:xfrm>
            <a:off x="1338298" y="4075853"/>
            <a:ext cx="711200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-Right Arrow 58"/>
          <p:cNvSpPr/>
          <p:nvPr/>
        </p:nvSpPr>
        <p:spPr>
          <a:xfrm>
            <a:off x="1338298" y="4512733"/>
            <a:ext cx="711200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-Right Arrow 59"/>
          <p:cNvSpPr/>
          <p:nvPr/>
        </p:nvSpPr>
        <p:spPr>
          <a:xfrm>
            <a:off x="2781018" y="4075853"/>
            <a:ext cx="711200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-Right Arrow 60"/>
          <p:cNvSpPr/>
          <p:nvPr/>
        </p:nvSpPr>
        <p:spPr>
          <a:xfrm>
            <a:off x="4284698" y="4075853"/>
            <a:ext cx="711200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-Right Arrow 62"/>
          <p:cNvSpPr/>
          <p:nvPr/>
        </p:nvSpPr>
        <p:spPr>
          <a:xfrm rot="20018499">
            <a:off x="5477021" y="3624756"/>
            <a:ext cx="1585053" cy="6120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-Right Arrow 63"/>
          <p:cNvSpPr/>
          <p:nvPr/>
        </p:nvSpPr>
        <p:spPr>
          <a:xfrm rot="2459947" flipV="1">
            <a:off x="5259813" y="4853173"/>
            <a:ext cx="1958667" cy="4571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hape 51"/>
          <p:cNvSpPr txBox="1">
            <a:spLocks/>
          </p:cNvSpPr>
          <p:nvPr/>
        </p:nvSpPr>
        <p:spPr>
          <a:xfrm>
            <a:off x="1203780" y="415676"/>
            <a:ext cx="6161835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Internet of Things(IoT)</a:t>
            </a:r>
            <a:endParaRPr lang="en-US" sz="36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8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dirty="0">
              <a:latin typeface="Calibri"/>
              <a:cs typeface="Calibri"/>
            </a:endParaRPr>
          </a:p>
          <a:p>
            <a:pPr lvl="2">
              <a:buFont typeface="Wingdings" charset="2"/>
              <a:buChar char="§"/>
            </a:pPr>
            <a:endParaRPr lang="en-US" b="1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lvl="2">
              <a:buFont typeface="Wingdings" charset="2"/>
              <a:buChar char="§"/>
            </a:pPr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Minimize number of writes during checkpoint</a:t>
            </a:r>
            <a:endParaRPr lang="en-GB" dirty="0">
              <a:latin typeface="Calibri"/>
              <a:cs typeface="Calibri"/>
            </a:endParaRPr>
          </a:p>
          <a:p>
            <a:pPr lvl="2">
              <a:buFont typeface="Wingdings" charset="2"/>
              <a:buChar char="§"/>
            </a:pPr>
            <a:endParaRPr lang="en-US" b="1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lvl="2">
              <a:buFont typeface="Wingdings" charset="2"/>
              <a:buChar char="§"/>
            </a:pPr>
            <a:endParaRPr lang="en-US" b="1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lvl="2">
              <a:buFont typeface="Wingdings" charset="2"/>
              <a:buChar char="§"/>
            </a:pPr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Right time to update the checkpoint</a:t>
            </a:r>
            <a:endParaRPr lang="en-GB" dirty="0">
              <a:latin typeface="Calibri"/>
              <a:cs typeface="Calibri"/>
            </a:endParaRPr>
          </a:p>
          <a:p>
            <a:pPr>
              <a:buFont typeface="Wingdings" charset="2"/>
              <a:buChar char="§"/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1375" y="65220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7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bullet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9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Challenges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10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23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INCH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Work flow and Outputs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INCH analyzes the code statistically before execution and  add the “tracking” call to the code.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On 1</a:t>
            </a:r>
            <a:r>
              <a:rPr lang="en-US" baseline="30000" dirty="0">
                <a:latin typeface="Calibri"/>
                <a:cs typeface="Calibri"/>
              </a:rPr>
              <a:t>st</a:t>
            </a:r>
            <a:r>
              <a:rPr lang="en-US" dirty="0">
                <a:latin typeface="Calibri"/>
                <a:cs typeface="Calibri"/>
              </a:rPr>
              <a:t> execution cycle whole RAM in copied on FRAM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In later executions only the modified memory location are recorded for checkpoint update</a:t>
            </a:r>
          </a:p>
          <a:p>
            <a:pPr lvl="1"/>
            <a:r>
              <a:rPr lang="en-GB" dirty="0">
                <a:latin typeface="Calibri"/>
                <a:cs typeface="Calibri"/>
              </a:rPr>
              <a:t>The number of write operations are reduced due to smaller update size and incremental checkpointing. </a:t>
            </a:r>
          </a:p>
          <a:p>
            <a:pPr lvl="1"/>
            <a:r>
              <a:rPr lang="en-GB" dirty="0">
                <a:latin typeface="Calibri"/>
                <a:cs typeface="Calibri"/>
              </a:rPr>
              <a:t>Introduces computational overhead of tracking RAM.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3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8727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INCH- </a:t>
            </a:r>
            <a:r>
              <a:rPr lang="en-US" sz="3000" dirty="0">
                <a:latin typeface="Calibri"/>
                <a:cs typeface="Calibri"/>
              </a:rPr>
              <a:t>Incremental Checkpointing for Interruptible Computations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0599"/>
            <a:ext cx="8229600" cy="452596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Introduction: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000" dirty="0"/>
              <a:t>Computational state is only changed by a few 	statements </a:t>
            </a:r>
          </a:p>
          <a:p>
            <a:pPr lvl="1"/>
            <a:r>
              <a:rPr lang="en-US" sz="2000" dirty="0"/>
              <a:t>INCH instrument the source code to record memory locations before the execution of such state-modifying statements. </a:t>
            </a:r>
          </a:p>
          <a:p>
            <a:pPr lvl="1"/>
            <a:r>
              <a:rPr lang="en-US" sz="2000" dirty="0"/>
              <a:t>Offers a better tradeoff between computations and checkpointing overhead. </a:t>
            </a:r>
          </a:p>
        </p:txBody>
      </p:sp>
    </p:spTree>
    <p:extLst>
      <p:ext uri="{BB962C8B-B14F-4D97-AF65-F5344CB8AC3E}">
        <p14:creationId xmlns:p14="http://schemas.microsoft.com/office/powerpoint/2010/main" val="158454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implementation</a:t>
            </a:r>
          </a:p>
          <a:p>
            <a:r>
              <a:rPr lang="en-US" dirty="0"/>
              <a:t>Library integration</a:t>
            </a:r>
          </a:p>
          <a:p>
            <a:r>
              <a:rPr lang="en-US" dirty="0"/>
              <a:t>Generating results on benchmark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77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 </a:t>
            </a:r>
            <a:r>
              <a:rPr lang="mr-IN" dirty="0"/>
              <a:t>–</a:t>
            </a:r>
            <a:r>
              <a:rPr lang="en-US" dirty="0"/>
              <a:t> INCH </a:t>
            </a:r>
            <a:r>
              <a:rPr lang="en-US" dirty="0" err="1"/>
              <a:t>Contd</a:t>
            </a:r>
            <a:endParaRPr lang="en-US" dirty="0"/>
          </a:p>
        </p:txBody>
      </p:sp>
      <p:pic>
        <p:nvPicPr>
          <p:cNvPr id="4" name="Content Placeholder 3" descr="Screen Shot 2016-12-13 at 12.05.0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75" b="-3375"/>
          <a:stretch>
            <a:fillRect/>
          </a:stretch>
        </p:blipFill>
        <p:spPr>
          <a:xfrm>
            <a:off x="457200" y="1774825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40267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INCH Contd.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508012"/>
              </p:ext>
            </p:extLst>
          </p:nvPr>
        </p:nvGraphicFramePr>
        <p:xfrm>
          <a:off x="203084" y="1527970"/>
          <a:ext cx="3673065" cy="39057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67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5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Code</a:t>
                      </a:r>
                      <a:r>
                        <a:rPr lang="en-US" sz="2000" baseline="0" dirty="0"/>
                        <a:t> Presented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460">
                <a:tc>
                  <a:txBody>
                    <a:bodyPr/>
                    <a:lstStyle/>
                    <a:p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a=0,b=0;</a:t>
                      </a:r>
                    </a:p>
                    <a:p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main(){</a:t>
                      </a:r>
                    </a:p>
                    <a:p>
                      <a:r>
                        <a:rPr lang="en-GB" sz="2000" dirty="0"/>
                        <a:t>   </a:t>
                      </a:r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y=</a:t>
                      </a:r>
                      <a:r>
                        <a:rPr lang="en-GB" sz="2000" dirty="0" err="1"/>
                        <a:t>foo</a:t>
                      </a:r>
                      <a:r>
                        <a:rPr lang="en-GB" sz="2000" dirty="0"/>
                        <a:t>(x);</a:t>
                      </a:r>
                    </a:p>
                    <a:p>
                      <a:r>
                        <a:rPr lang="en-GB" sz="2000" dirty="0"/>
                        <a:t>   if(y&lt;10){</a:t>
                      </a:r>
                    </a:p>
                    <a:p>
                      <a:r>
                        <a:rPr lang="en-GB" sz="2000" dirty="0"/>
                        <a:t>             a++;</a:t>
                      </a:r>
                    </a:p>
                    <a:p>
                      <a:r>
                        <a:rPr lang="en-GB" sz="2000" baseline="0" dirty="0"/>
                        <a:t>   </a:t>
                      </a:r>
                      <a:r>
                        <a:rPr lang="en-GB" sz="2000" dirty="0"/>
                        <a:t>}</a:t>
                      </a:r>
                    </a:p>
                    <a:p>
                      <a:r>
                        <a:rPr lang="en-GB" sz="2000" dirty="0"/>
                        <a:t>   else{</a:t>
                      </a:r>
                    </a:p>
                    <a:p>
                      <a:r>
                        <a:rPr lang="en-GB" sz="2000" baseline="0" dirty="0"/>
                        <a:t>             </a:t>
                      </a:r>
                      <a:r>
                        <a:rPr lang="en-GB" sz="2000" dirty="0"/>
                        <a:t>b=b+1;</a:t>
                      </a:r>
                    </a:p>
                    <a:p>
                      <a:r>
                        <a:rPr lang="en-GB" sz="2000" baseline="0" dirty="0"/>
                        <a:t>   </a:t>
                      </a:r>
                      <a:r>
                        <a:rPr lang="en-US" sz="2000" dirty="0"/>
                        <a:t>} </a:t>
                      </a:r>
                    </a:p>
                    <a:p>
                      <a:r>
                        <a:rPr lang="en-US" sz="2000" dirty="0"/>
                        <a:t>     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301582"/>
              </p:ext>
            </p:extLst>
          </p:nvPr>
        </p:nvGraphicFramePr>
        <p:xfrm>
          <a:off x="4559300" y="1469233"/>
          <a:ext cx="4267200" cy="41452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Code Instrumentation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a=0,b=0;</a:t>
                      </a:r>
                    </a:p>
                    <a:p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main(){</a:t>
                      </a:r>
                    </a:p>
                    <a:p>
                      <a:r>
                        <a:rPr lang="en-GB" sz="2000" dirty="0"/>
                        <a:t>   </a:t>
                      </a:r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y=foo(x);</a:t>
                      </a:r>
                    </a:p>
                    <a:p>
                      <a:r>
                        <a:rPr lang="en-GB" sz="2000" dirty="0"/>
                        <a:t>   if(y&lt;10){</a:t>
                      </a:r>
                    </a:p>
                    <a:p>
                      <a:r>
                        <a:rPr lang="en-GB" sz="2000" dirty="0">
                          <a:solidFill>
                            <a:srgbClr val="FF9900"/>
                          </a:solidFill>
                        </a:rPr>
                        <a:t>      record(&amp;</a:t>
                      </a:r>
                      <a:r>
                        <a:rPr lang="en-GB" sz="2000" dirty="0" err="1">
                          <a:solidFill>
                            <a:srgbClr val="FF9900"/>
                          </a:solidFill>
                        </a:rPr>
                        <a:t>a,sizeof</a:t>
                      </a:r>
                      <a:r>
                        <a:rPr lang="en-GB" sz="2000" dirty="0">
                          <a:solidFill>
                            <a:srgbClr val="FF9900"/>
                          </a:solidFill>
                        </a:rPr>
                        <a:t>(a));</a:t>
                      </a:r>
                    </a:p>
                    <a:p>
                      <a:r>
                        <a:rPr lang="en-GB" sz="2000" baseline="0" dirty="0"/>
                        <a:t>      </a:t>
                      </a:r>
                      <a:r>
                        <a:rPr lang="en-GB" sz="2000" dirty="0"/>
                        <a:t>a++;</a:t>
                      </a:r>
                    </a:p>
                    <a:p>
                      <a:r>
                        <a:rPr lang="en-GB" sz="2000" baseline="0" dirty="0"/>
                        <a:t>   </a:t>
                      </a:r>
                      <a:r>
                        <a:rPr lang="en-GB" sz="2000" dirty="0"/>
                        <a:t>}</a:t>
                      </a:r>
                    </a:p>
                    <a:p>
                      <a:r>
                        <a:rPr lang="en-GB" sz="2000" dirty="0"/>
                        <a:t>   else{</a:t>
                      </a:r>
                    </a:p>
                    <a:p>
                      <a:r>
                        <a:rPr lang="en-GB" sz="2000" baseline="0" dirty="0">
                          <a:solidFill>
                            <a:srgbClr val="FF9900"/>
                          </a:solidFill>
                        </a:rPr>
                        <a:t>      </a:t>
                      </a:r>
                      <a:r>
                        <a:rPr lang="en-GB" sz="2000" kern="1200" dirty="0">
                          <a:solidFill>
                            <a:srgbClr val="FF9900"/>
                          </a:solidFill>
                        </a:rPr>
                        <a:t>record(&amp;</a:t>
                      </a:r>
                      <a:r>
                        <a:rPr lang="en-GB" sz="2000" kern="1200" dirty="0" err="1">
                          <a:solidFill>
                            <a:srgbClr val="FF9900"/>
                          </a:solidFill>
                        </a:rPr>
                        <a:t>b,sizeof</a:t>
                      </a:r>
                      <a:r>
                        <a:rPr lang="en-GB" sz="2000" kern="1200" dirty="0">
                          <a:solidFill>
                            <a:srgbClr val="FF9900"/>
                          </a:solidFill>
                        </a:rPr>
                        <a:t>(b));</a:t>
                      </a:r>
                    </a:p>
                    <a:p>
                      <a:r>
                        <a:rPr lang="en-GB" sz="2000" baseline="0" dirty="0"/>
                        <a:t>      </a:t>
                      </a:r>
                      <a:r>
                        <a:rPr lang="en-GB" sz="2000" dirty="0"/>
                        <a:t>b=b+1;</a:t>
                      </a:r>
                    </a:p>
                    <a:p>
                      <a:r>
                        <a:rPr lang="en-GB" sz="2000" baseline="0" dirty="0"/>
                        <a:t>   </a:t>
                      </a:r>
                      <a:r>
                        <a:rPr lang="en-US" sz="2000" dirty="0"/>
                        <a:t>} </a:t>
                      </a:r>
                    </a:p>
                    <a:p>
                      <a:r>
                        <a:rPr lang="en-US" sz="2000" dirty="0"/>
                        <a:t>     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71399" y="3512345"/>
            <a:ext cx="7752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641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INCH Contd.</a:t>
            </a:r>
          </a:p>
        </p:txBody>
      </p:sp>
      <p:pic>
        <p:nvPicPr>
          <p:cNvPr id="56" name="Picture 55" descr="Screen Shot 2016-12-13 at 1.48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661"/>
            <a:ext cx="9144000" cy="275517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4500" y="20002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69875" y="1406237"/>
            <a:ext cx="38523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Stack Optimization:</a:t>
            </a:r>
          </a:p>
        </p:txBody>
      </p:sp>
    </p:spTree>
    <p:extLst>
      <p:ext uri="{BB962C8B-B14F-4D97-AF65-F5344CB8AC3E}">
        <p14:creationId xmlns:p14="http://schemas.microsoft.com/office/powerpoint/2010/main" val="322913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INCH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Optimization:</a:t>
            </a:r>
          </a:p>
          <a:p>
            <a:endParaRPr lang="en-US" dirty="0"/>
          </a:p>
        </p:txBody>
      </p:sp>
      <p:pic>
        <p:nvPicPr>
          <p:cNvPr id="9" name="Picture 8" descr="Screen Shot 2016-12-13 at 2.04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2405063"/>
            <a:ext cx="5461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250" y="274638"/>
            <a:ext cx="8229600" cy="1143000"/>
          </a:xfrm>
        </p:spPr>
        <p:txBody>
          <a:bodyPr/>
          <a:lstStyle/>
          <a:p>
            <a:r>
              <a:rPr lang="en-US" dirty="0"/>
              <a:t>INCH-Initial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250" y="4830618"/>
            <a:ext cx="8229600" cy="114141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Checkpoint size when using an incremental approach (green bars) is significantly less than the complete application size (horizontal dotted line). This graph depicts the results of a simple </a:t>
            </a:r>
            <a:r>
              <a:rPr lang="en-US" dirty="0" err="1"/>
              <a:t>TinyOS</a:t>
            </a:r>
            <a:r>
              <a:rPr lang="en-US" dirty="0"/>
              <a:t> application that displays a counter, received in a packet, on the three LEDs of </a:t>
            </a:r>
            <a:r>
              <a:rPr lang="en-US" dirty="0" err="1"/>
              <a:t>TelosB</a:t>
            </a:r>
            <a:r>
              <a:rPr lang="en-US" dirty="0"/>
              <a:t>. The application is interrupted after every 10 seconds to checkpoint and restore its state.</a:t>
            </a:r>
          </a:p>
        </p:txBody>
      </p:sp>
      <p:pic>
        <p:nvPicPr>
          <p:cNvPr id="4" name="Picture 3" descr="ic-dec-ha.png"/>
          <p:cNvPicPr>
            <a:picLocks noChangeAspect="1"/>
          </p:cNvPicPr>
          <p:nvPr/>
        </p:nvPicPr>
        <p:blipFill>
          <a:blip r:embed="rId2" cstate="print"/>
          <a:srcRect l="3200" r="1880" b="3800"/>
          <a:stretch>
            <a:fillRect/>
          </a:stretch>
        </p:blipFill>
        <p:spPr>
          <a:xfrm>
            <a:off x="5077649" y="10594015"/>
            <a:ext cx="5514151" cy="3345665"/>
          </a:xfrm>
          <a:prstGeom prst="rect">
            <a:avLst/>
          </a:prstGeom>
        </p:spPr>
      </p:pic>
      <p:pic>
        <p:nvPicPr>
          <p:cNvPr id="6" name="Picture 5" descr="ic-dec-ha.png"/>
          <p:cNvPicPr>
            <a:picLocks noChangeAspect="1"/>
          </p:cNvPicPr>
          <p:nvPr/>
        </p:nvPicPr>
        <p:blipFill>
          <a:blip r:embed="rId2" cstate="print"/>
          <a:srcRect l="3200" r="1880" b="3800"/>
          <a:stretch>
            <a:fillRect/>
          </a:stretch>
        </p:blipFill>
        <p:spPr>
          <a:xfrm>
            <a:off x="5230049" y="10746415"/>
            <a:ext cx="5514151" cy="3345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11500" y="25082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ic-dec-ha.png"/>
          <p:cNvPicPr>
            <a:picLocks noChangeAspect="1"/>
          </p:cNvPicPr>
          <p:nvPr/>
        </p:nvPicPr>
        <p:blipFill>
          <a:blip r:embed="rId2" cstate="print"/>
          <a:srcRect l="3200" r="1880" b="3800"/>
          <a:stretch>
            <a:fillRect/>
          </a:stretch>
        </p:blipFill>
        <p:spPr>
          <a:xfrm>
            <a:off x="1613725" y="1417638"/>
            <a:ext cx="5514151" cy="334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8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INCH - Detailed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Test Applications</a:t>
            </a:r>
          </a:p>
          <a:p>
            <a:endParaRPr lang="en-US" dirty="0"/>
          </a:p>
          <a:p>
            <a:pPr lvl="1"/>
            <a:r>
              <a:rPr lang="en-US" b="1" dirty="0"/>
              <a:t>Sense</a:t>
            </a:r>
            <a:r>
              <a:rPr lang="en-US" dirty="0"/>
              <a:t>: A typical sensing application that randomly (range: 1ms--10ms) samples a sensor, and calculates the average over an array 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FFT</a:t>
            </a:r>
            <a:r>
              <a:rPr lang="en-US" dirty="0"/>
              <a:t>: This application repeatedly calculates the FFT on a randomly populated (32 bit) long integer array of size 448 (1792 bytes)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RSA</a:t>
            </a:r>
            <a:r>
              <a:rPr lang="en-US" dirty="0"/>
              <a:t>: This application repeatedly computes RSA over a randomly populated character array of size 2400 bytes, 60 bytes at time</a:t>
            </a:r>
          </a:p>
        </p:txBody>
      </p:sp>
    </p:spTree>
    <p:extLst>
      <p:ext uri="{BB962C8B-B14F-4D97-AF65-F5344CB8AC3E}">
        <p14:creationId xmlns:p14="http://schemas.microsoft.com/office/powerpoint/2010/main" val="387658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lletPoi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1375" y="65220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0160" y="6564312"/>
            <a:ext cx="9143998" cy="15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2m-blue-icon0-150x1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94" y="0"/>
            <a:ext cx="1095375" cy="1095375"/>
          </a:xfrm>
          <a:prstGeom prst="rect">
            <a:avLst/>
          </a:prstGeom>
        </p:spPr>
      </p:pic>
      <p:pic>
        <p:nvPicPr>
          <p:cNvPr id="10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300px-Sensornode.svg (1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42" y="2686608"/>
            <a:ext cx="4979072" cy="308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9221" y="1666126"/>
            <a:ext cx="2653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ulim" panose="020B0600000101010101" pitchFamily="34" charset="-127"/>
                <a:ea typeface="Gulim" panose="020B0600000101010101" pitchFamily="34" charset="-127"/>
              </a:rPr>
              <a:t>Sensing Node:</a:t>
            </a:r>
            <a:endParaRPr lang="en-US" dirty="0"/>
          </a:p>
        </p:txBody>
      </p:sp>
      <p:pic>
        <p:nvPicPr>
          <p:cNvPr id="13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51"/>
          <p:cNvSpPr txBox="1">
            <a:spLocks/>
          </p:cNvSpPr>
          <p:nvPr/>
        </p:nvSpPr>
        <p:spPr>
          <a:xfrm>
            <a:off x="1203780" y="415676"/>
            <a:ext cx="6161835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Internet of Things(IoT)</a:t>
            </a:r>
            <a:endParaRPr lang="en-US" sz="3600" dirty="0">
              <a:solidFill>
                <a:srgbClr val="003366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806303" y="4515814"/>
            <a:ext cx="799561" cy="1458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04716" y="2189346"/>
            <a:ext cx="0" cy="86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615977" y="4401657"/>
            <a:ext cx="5487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656267" y="5362529"/>
            <a:ext cx="297167" cy="759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07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INCH - Detailed Results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Updates:</a:t>
            </a:r>
          </a:p>
          <a:p>
            <a:pPr marL="457200" lvl="1" indent="0">
              <a:buNone/>
            </a:pPr>
            <a:endParaRPr lang="en-US" sz="1600" dirty="0">
              <a:latin typeface="Calibri"/>
              <a:cs typeface="Calibri"/>
            </a:endParaRPr>
          </a:p>
          <a:p>
            <a:pPr marL="457200" lvl="1" indent="0">
              <a:buNone/>
            </a:pPr>
            <a:r>
              <a:rPr lang="en-US" sz="1600" dirty="0">
                <a:latin typeface="Calibri"/>
                <a:cs typeface="Calibri"/>
              </a:rPr>
              <a:t>Following are the bitmap representations of actual RAM updates over multiple execution, </a:t>
            </a:r>
            <a:endParaRPr lang="en-US" dirty="0"/>
          </a:p>
        </p:txBody>
      </p:sp>
      <p:pic>
        <p:nvPicPr>
          <p:cNvPr id="5" name="Picture 4" descr="bitmap-r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28" y="3189288"/>
            <a:ext cx="2459572" cy="2936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9250" y="6118910"/>
            <a:ext cx="1474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Bitmap-Sense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bitmap-sen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9288"/>
            <a:ext cx="2844800" cy="29452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05650" y="6106820"/>
            <a:ext cx="1292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Bitmap-RSA</a:t>
            </a:r>
          </a:p>
          <a:p>
            <a:endParaRPr lang="en-US" dirty="0"/>
          </a:p>
        </p:txBody>
      </p:sp>
      <p:pic>
        <p:nvPicPr>
          <p:cNvPr id="10" name="Picture 9" descr="bitmap-fft-fin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38" y="3149279"/>
            <a:ext cx="2643466" cy="29575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14800" y="6118910"/>
            <a:ext cx="125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Bitmap-FFT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INCH - Detailed Results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 Updates:</a:t>
            </a:r>
          </a:p>
        </p:txBody>
      </p:sp>
      <p:pic>
        <p:nvPicPr>
          <p:cNvPr id="4" name="Picture 3" descr="Screen Shot 2016-12-13 at 1.00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50416"/>
            <a:ext cx="2538413" cy="2538413"/>
          </a:xfrm>
          <a:prstGeom prst="rect">
            <a:avLst/>
          </a:prstGeom>
        </p:spPr>
      </p:pic>
      <p:pic>
        <p:nvPicPr>
          <p:cNvPr id="5" name="Picture 4" descr="Screen Shot 2016-12-13 at 12.59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70" y="2750416"/>
            <a:ext cx="2528380" cy="2538413"/>
          </a:xfrm>
          <a:prstGeom prst="rect">
            <a:avLst/>
          </a:prstGeom>
        </p:spPr>
      </p:pic>
      <p:pic>
        <p:nvPicPr>
          <p:cNvPr id="6" name="Picture 5" descr="Screen Shot 2016-12-13 at 12.59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750416"/>
            <a:ext cx="2555874" cy="2561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000" y="5318165"/>
            <a:ext cx="13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Blocks-Sense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3215" y="5344121"/>
            <a:ext cx="121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Blocks-RSA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4800" y="5318165"/>
            <a:ext cx="117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Blocks-FFT</a:t>
            </a:r>
          </a:p>
        </p:txBody>
      </p:sp>
    </p:spTree>
    <p:extLst>
      <p:ext uri="{BB962C8B-B14F-4D97-AF65-F5344CB8AC3E}">
        <p14:creationId xmlns:p14="http://schemas.microsoft.com/office/powerpoint/2010/main" val="347112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INCH - Detailed Results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00200"/>
            <a:ext cx="8229600" cy="828675"/>
          </a:xfrm>
        </p:spPr>
        <p:txBody>
          <a:bodyPr/>
          <a:lstStyle/>
          <a:p>
            <a:r>
              <a:rPr lang="en-US" dirty="0"/>
              <a:t>Checkpoint Size: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7200" y="2707557"/>
            <a:ext cx="8318500" cy="3279025"/>
            <a:chOff x="457200" y="2707557"/>
            <a:chExt cx="8318500" cy="3279025"/>
          </a:xfrm>
        </p:grpSpPr>
        <p:grpSp>
          <p:nvGrpSpPr>
            <p:cNvPr id="10" name="Group 9"/>
            <p:cNvGrpSpPr/>
            <p:nvPr/>
          </p:nvGrpSpPr>
          <p:grpSpPr>
            <a:xfrm>
              <a:off x="457200" y="2707557"/>
              <a:ext cx="8318500" cy="2774951"/>
              <a:chOff x="457200" y="2707557"/>
              <a:chExt cx="8318500" cy="2774951"/>
            </a:xfrm>
          </p:grpSpPr>
          <p:pic>
            <p:nvPicPr>
              <p:cNvPr id="4" name="Picture 3" descr="Screen Shot 2016-12-13 at 1.40.51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" y="2707558"/>
                <a:ext cx="2774950" cy="2774950"/>
              </a:xfrm>
              <a:prstGeom prst="rect">
                <a:avLst/>
              </a:prstGeom>
            </p:spPr>
          </p:pic>
          <p:pic>
            <p:nvPicPr>
              <p:cNvPr id="5" name="Picture 4" descr="Screen Shot 2016-12-13 at 1.41.19 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2150" y="2707837"/>
                <a:ext cx="2768599" cy="2774671"/>
              </a:xfrm>
              <a:prstGeom prst="rect">
                <a:avLst/>
              </a:prstGeom>
            </p:spPr>
          </p:pic>
          <p:pic>
            <p:nvPicPr>
              <p:cNvPr id="6" name="Picture 5" descr="Screen Shot 2016-12-13 at 1.41.51 A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0749" y="2707557"/>
                <a:ext cx="2774951" cy="2774951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016000" y="5617250"/>
              <a:ext cx="1167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F497D"/>
                  </a:solidFill>
                </a:rPr>
                <a:t>Size-Sense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41775" y="5614671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F497D"/>
                  </a:solidFill>
                </a:rPr>
                <a:t>Size-FFT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24675" y="5617250"/>
              <a:ext cx="98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F497D"/>
                  </a:solidFill>
                </a:rPr>
                <a:t>Size-Size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0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INCH - Detailed Results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525963"/>
          </a:xfrm>
        </p:spPr>
        <p:txBody>
          <a:bodyPr/>
          <a:lstStyle/>
          <a:p>
            <a:r>
              <a:rPr lang="en-US" dirty="0"/>
              <a:t>Energy Efficiency:</a:t>
            </a:r>
          </a:p>
        </p:txBody>
      </p:sp>
      <p:pic>
        <p:nvPicPr>
          <p:cNvPr id="4" name="Picture 3" descr="Screen Shot 2016-12-13 at 1.54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74" y="207962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4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Time of interruption for checkpoint</a:t>
            </a:r>
          </a:p>
          <a:p>
            <a:endParaRPr lang="en-US" dirty="0"/>
          </a:p>
          <a:p>
            <a:r>
              <a:rPr lang="en-US" dirty="0"/>
              <a:t>Additional computations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17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Research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to port INCH to other platforms and evaluate another approach for state retention</a:t>
            </a:r>
          </a:p>
        </p:txBody>
      </p:sp>
    </p:spTree>
    <p:extLst>
      <p:ext uri="{BB962C8B-B14F-4D97-AF65-F5344CB8AC3E}">
        <p14:creationId xmlns:p14="http://schemas.microsoft.com/office/powerpoint/2010/main" val="166737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“When to checkpoint” is still unanswered</a:t>
            </a:r>
          </a:p>
          <a:p>
            <a:endParaRPr lang="en-US" dirty="0"/>
          </a:p>
          <a:p>
            <a:r>
              <a:rPr lang="en-US" dirty="0"/>
              <a:t>Explore another optimal solution to the questions mentioned in challenges part.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“Code path to variables binding”</a:t>
            </a:r>
          </a:p>
        </p:txBody>
      </p:sp>
    </p:spTree>
    <p:extLst>
      <p:ext uri="{BB962C8B-B14F-4D97-AF65-F5344CB8AC3E}">
        <p14:creationId xmlns:p14="http://schemas.microsoft.com/office/powerpoint/2010/main" val="91803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this approach the static analyzer will find all the possible code paths</a:t>
            </a:r>
          </a:p>
          <a:p>
            <a:r>
              <a:rPr lang="en-US" dirty="0"/>
              <a:t>Total number of modifiable bytes of global data segment in each code path will be calculated</a:t>
            </a:r>
          </a:p>
          <a:p>
            <a:r>
              <a:rPr lang="en-US" dirty="0"/>
              <a:t>Data structure for particular code paths will hold a list of all the modified memory addresses in that specific path</a:t>
            </a:r>
          </a:p>
          <a:p>
            <a:r>
              <a:rPr lang="en-US" dirty="0"/>
              <a:t>A call for routine </a:t>
            </a:r>
            <a:r>
              <a:rPr lang="en-US" dirty="0" err="1"/>
              <a:t>CheckEnergyLeft</a:t>
            </a:r>
            <a:r>
              <a:rPr lang="en-US" dirty="0"/>
              <a:t>(</a:t>
            </a:r>
            <a:r>
              <a:rPr lang="en-US" dirty="0" err="1"/>
              <a:t>nextCodePath</a:t>
            </a:r>
            <a:r>
              <a:rPr lang="en-US" dirty="0"/>
              <a:t>) will be added before the execution of any code path and feasibility of checkpoint will be calculated</a:t>
            </a:r>
          </a:p>
        </p:txBody>
      </p:sp>
    </p:spTree>
    <p:extLst>
      <p:ext uri="{BB962C8B-B14F-4D97-AF65-F5344CB8AC3E}">
        <p14:creationId xmlns:p14="http://schemas.microsoft.com/office/powerpoint/2010/main" val="14810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59076"/>
            <a:ext cx="8229600" cy="9080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2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64261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54060" y="1361588"/>
            <a:ext cx="2327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ulim" panose="020B0600000101010101" pitchFamily="34" charset="-127"/>
                <a:ea typeface="Gulim" panose="020B0600000101010101" pitchFamily="34" charset="-127"/>
              </a:rPr>
              <a:t>Applications</a:t>
            </a:r>
            <a:r>
              <a:rPr lang="en-US" sz="2500" dirty="0">
                <a:latin typeface="+mj-lt"/>
              </a:rPr>
              <a:t>:</a:t>
            </a:r>
          </a:p>
        </p:txBody>
      </p:sp>
      <p:pic>
        <p:nvPicPr>
          <p:cNvPr id="42" name="Picture 41" descr="iot_icon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77" y="3076090"/>
            <a:ext cx="1436416" cy="14364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295524" y="364254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IoT</a:t>
            </a:r>
          </a:p>
        </p:txBody>
      </p:sp>
      <p:pic>
        <p:nvPicPr>
          <p:cNvPr id="47" name="Picture 46" descr="Screen Shot 2017-01-23 at 11.11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0" y="2369798"/>
            <a:ext cx="2639770" cy="706293"/>
          </a:xfrm>
          <a:prstGeom prst="rect">
            <a:avLst/>
          </a:prstGeom>
        </p:spPr>
      </p:pic>
      <p:pic>
        <p:nvPicPr>
          <p:cNvPr id="48" name="Picture 47" descr="Screen Shot 2017-01-23 at 11.12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4" y="4260004"/>
            <a:ext cx="2498164" cy="579045"/>
          </a:xfrm>
          <a:prstGeom prst="rect">
            <a:avLst/>
          </a:prstGeom>
        </p:spPr>
      </p:pic>
      <p:pic>
        <p:nvPicPr>
          <p:cNvPr id="50" name="Picture 49" descr="Screen Shot 2017-01-23 at 11.13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385" y="2628736"/>
            <a:ext cx="3029808" cy="447354"/>
          </a:xfrm>
          <a:prstGeom prst="rect">
            <a:avLst/>
          </a:prstGeom>
        </p:spPr>
      </p:pic>
      <p:pic>
        <p:nvPicPr>
          <p:cNvPr id="51" name="Picture 50" descr="Screen Shot 2017-01-23 at 11.13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14" y="4446113"/>
            <a:ext cx="2498164" cy="512868"/>
          </a:xfrm>
          <a:prstGeom prst="rect">
            <a:avLst/>
          </a:prstGeom>
        </p:spPr>
      </p:pic>
      <p:sp>
        <p:nvSpPr>
          <p:cNvPr id="53" name="Bent Arrow 52"/>
          <p:cNvSpPr/>
          <p:nvPr/>
        </p:nvSpPr>
        <p:spPr>
          <a:xfrm>
            <a:off x="4546371" y="2749549"/>
            <a:ext cx="1447443" cy="32654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Bent Arrow 53"/>
          <p:cNvSpPr/>
          <p:nvPr/>
        </p:nvSpPr>
        <p:spPr>
          <a:xfrm rot="10800000">
            <a:off x="2848081" y="4446113"/>
            <a:ext cx="1447443" cy="32654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3229669" y="2749549"/>
            <a:ext cx="1392901" cy="326541"/>
          </a:xfrm>
          <a:prstGeom prst="bentArrow">
            <a:avLst>
              <a:gd name="adj1" fmla="val 25000"/>
              <a:gd name="adj2" fmla="val 24028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Bent Arrow 58"/>
          <p:cNvSpPr/>
          <p:nvPr/>
        </p:nvSpPr>
        <p:spPr>
          <a:xfrm rot="10800000" flipH="1">
            <a:off x="4671437" y="4512506"/>
            <a:ext cx="1355151" cy="32654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62746" y="3117386"/>
            <a:ext cx="203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171450" indent="-171450" algn="l">
              <a:buFont typeface="Arial"/>
              <a:buChar char="•"/>
            </a:pPr>
            <a:r>
              <a:rPr lang="en-US" sz="1200" dirty="0"/>
              <a:t>Water usage sensing</a:t>
            </a:r>
          </a:p>
          <a:p>
            <a:pPr marL="171450" indent="-171450" algn="l">
              <a:buFont typeface="Arial"/>
              <a:buChar char="•"/>
            </a:pPr>
            <a:r>
              <a:rPr lang="en-US" sz="1200" dirty="0"/>
              <a:t>Smart meters</a:t>
            </a:r>
          </a:p>
          <a:p>
            <a:pPr marL="171450" indent="-171450" algn="l">
              <a:buFont typeface="Arial"/>
              <a:buChar char="•"/>
            </a:pPr>
            <a:r>
              <a:rPr lang="en-US" sz="1200" dirty="0"/>
              <a:t>Fire sensors</a:t>
            </a:r>
          </a:p>
          <a:p>
            <a:pPr marL="171450" indent="-171450" algn="l">
              <a:buFont typeface="Arial"/>
              <a:buChar char="•"/>
            </a:pPr>
            <a:r>
              <a:rPr lang="en-US" sz="1200" dirty="0"/>
              <a:t>Air conditioning sensing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26588" y="3266917"/>
            <a:ext cx="203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171450" indent="-171450" algn="l">
              <a:buFont typeface="Arial"/>
              <a:buChar char="•"/>
            </a:pPr>
            <a:r>
              <a:rPr lang="en-US" sz="1200" dirty="0"/>
              <a:t>AT&amp;T - Connected Car</a:t>
            </a:r>
          </a:p>
          <a:p>
            <a:pPr marL="171450" indent="-171450" algn="l">
              <a:buFont typeface="Arial"/>
              <a:buChar char="•"/>
            </a:pPr>
            <a:r>
              <a:rPr lang="en-US" sz="1200" dirty="0"/>
              <a:t>Tesla cars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362746" y="4839049"/>
            <a:ext cx="203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171450" indent="-171450" algn="l">
              <a:buFont typeface="Arial"/>
              <a:buChar char="•"/>
            </a:pPr>
            <a:r>
              <a:rPr lang="en-US" sz="1200" dirty="0"/>
              <a:t>Health tracking -  </a:t>
            </a:r>
            <a:r>
              <a:rPr lang="en-US" sz="1200" b="1" dirty="0" err="1"/>
              <a:t>JawboneUPS</a:t>
            </a:r>
            <a:endParaRPr lang="en-US" sz="1200" b="1" dirty="0"/>
          </a:p>
          <a:p>
            <a:pPr marL="171450" indent="-171450" algn="l">
              <a:buFont typeface="Arial"/>
              <a:buChar char="•"/>
            </a:pPr>
            <a:r>
              <a:rPr lang="en-US" sz="1200" dirty="0"/>
              <a:t>Fitness Tracker  - </a:t>
            </a:r>
            <a:r>
              <a:rPr lang="en-US" sz="1200" b="1" dirty="0" err="1"/>
              <a:t>Fitbit</a:t>
            </a:r>
            <a:endParaRPr lang="en-US" sz="1200" b="1" dirty="0"/>
          </a:p>
          <a:p>
            <a:pPr marL="171450" indent="-171450" algn="l">
              <a:buFont typeface="Arial"/>
              <a:buChar char="•"/>
            </a:pPr>
            <a:r>
              <a:rPr lang="en-US" sz="1200" dirty="0"/>
              <a:t>Smart Watches </a:t>
            </a:r>
            <a:r>
              <a:rPr lang="en-US" sz="1200" b="1" dirty="0"/>
              <a:t>- </a:t>
            </a:r>
            <a:r>
              <a:rPr lang="en-US" sz="1200" b="1" dirty="0" err="1"/>
              <a:t>iWatchs</a:t>
            </a:r>
            <a:endParaRPr lang="en-US" sz="12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6026588" y="5111381"/>
            <a:ext cx="203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171450" indent="-171450" algn="l">
              <a:buFont typeface="Arial"/>
              <a:buChar char="•"/>
            </a:pPr>
            <a:r>
              <a:rPr lang="en-US" sz="1200" dirty="0"/>
              <a:t>Smart waste recycling</a:t>
            </a:r>
          </a:p>
          <a:p>
            <a:pPr marL="171450" indent="-171450" algn="l">
              <a:buFont typeface="Arial"/>
              <a:buChar char="•"/>
            </a:pPr>
            <a:r>
              <a:rPr lang="en-US" sz="1200" dirty="0"/>
              <a:t>Smart street lightning</a:t>
            </a:r>
            <a:endParaRPr lang="en-US" sz="1200" b="1" dirty="0"/>
          </a:p>
          <a:p>
            <a:pPr marL="171450" indent="-171450" algn="l">
              <a:buFont typeface="Arial"/>
              <a:buChar char="•"/>
            </a:pPr>
            <a:r>
              <a:rPr lang="en-US" sz="1200" dirty="0"/>
              <a:t>Smart parking</a:t>
            </a:r>
            <a:endParaRPr lang="en-US" sz="1200" b="1" dirty="0"/>
          </a:p>
        </p:txBody>
      </p:sp>
      <p:pic>
        <p:nvPicPr>
          <p:cNvPr id="68" name="Picture 67" descr="bulletPoint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69" name="Shape 51"/>
          <p:cNvSpPr txBox="1">
            <a:spLocks/>
          </p:cNvSpPr>
          <p:nvPr/>
        </p:nvSpPr>
        <p:spPr>
          <a:xfrm>
            <a:off x="1450656" y="415676"/>
            <a:ext cx="5689735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Internet of Things(IoT)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70" name="Picture 69" descr="m2m-blue-icon0-150x1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94" y="0"/>
            <a:ext cx="1095375" cy="1095375"/>
          </a:xfrm>
          <a:prstGeom prst="rect">
            <a:avLst/>
          </a:prstGeom>
        </p:spPr>
      </p:pic>
      <p:pic>
        <p:nvPicPr>
          <p:cNvPr id="71" name="Shape 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 descr="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2111375" y="65220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0160" y="6564312"/>
            <a:ext cx="9143998" cy="15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Shape 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67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7" grpId="0" animBg="1"/>
      <p:bldP spid="59" grpId="0" animBg="1"/>
      <p:bldP spid="60" grpId="0"/>
      <p:bldP spid="63" grpId="0"/>
      <p:bldP spid="66" grpId="0"/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Screen Shot 2017-01-24 at 12.4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3" y="1425707"/>
            <a:ext cx="5523652" cy="2396105"/>
          </a:xfrm>
          <a:prstGeom prst="rect">
            <a:avLst/>
          </a:prstGeom>
        </p:spPr>
      </p:pic>
      <p:pic>
        <p:nvPicPr>
          <p:cNvPr id="101" name="Picture 100" descr="Screen Shot 2017-01-24 at 1.33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5" y="2205352"/>
            <a:ext cx="2096474" cy="689512"/>
          </a:xfrm>
          <a:prstGeom prst="rect">
            <a:avLst/>
          </a:prstGeom>
        </p:spPr>
      </p:pic>
      <p:pic>
        <p:nvPicPr>
          <p:cNvPr id="103" name="Picture 102" descr="Screen Shot 2017-01-24 at 1.36.4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1056" y="1818640"/>
            <a:ext cx="165115" cy="151080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352800" y="1788160"/>
            <a:ext cx="143372" cy="5040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66000"/>
                </a:schemeClr>
              </a:gs>
              <a:gs pos="35000">
                <a:schemeClr val="dk1">
                  <a:tint val="37000"/>
                  <a:satMod val="300000"/>
                  <a:alpha val="66000"/>
                </a:schemeClr>
              </a:gs>
              <a:gs pos="100000">
                <a:schemeClr val="dk1">
                  <a:tint val="15000"/>
                  <a:satMod val="350000"/>
                  <a:alpha val="66000"/>
                </a:schemeClr>
              </a:gs>
            </a:gsLst>
            <a:lin ang="16200000" scaled="1"/>
            <a:tileRect/>
          </a:gra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4" name="Picture 103" descr="Screen Shot 2017-01-24 at 1.39.3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42708" y="1778000"/>
            <a:ext cx="156708" cy="157176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111376" y="2245992"/>
            <a:ext cx="620604" cy="588648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66000"/>
                </a:schemeClr>
              </a:gs>
              <a:gs pos="35000">
                <a:schemeClr val="dk1">
                  <a:tint val="37000"/>
                  <a:satMod val="300000"/>
                  <a:alpha val="66000"/>
                </a:schemeClr>
              </a:gs>
              <a:gs pos="100000">
                <a:schemeClr val="dk1">
                  <a:tint val="15000"/>
                  <a:satMod val="350000"/>
                  <a:alpha val="66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Screen Shot 2017-01-24 at 1.35.2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5" y="2145564"/>
            <a:ext cx="2120900" cy="749300"/>
          </a:xfrm>
          <a:prstGeom prst="rect">
            <a:avLst/>
          </a:prstGeom>
        </p:spPr>
      </p:pic>
      <p:pic>
        <p:nvPicPr>
          <p:cNvPr id="88" name="Picture 87" descr="facebook-ads-20-percent-grid-templa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8" y="4729223"/>
            <a:ext cx="1514071" cy="1514071"/>
          </a:xfrm>
          <a:prstGeom prst="rect">
            <a:avLst/>
          </a:prstGeom>
        </p:spPr>
      </p:pic>
      <p:pic>
        <p:nvPicPr>
          <p:cNvPr id="89" name="Picture 88" descr="facebook-ads-20-percent-grid-templa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490" y="4729223"/>
            <a:ext cx="1514071" cy="1514071"/>
          </a:xfrm>
          <a:prstGeom prst="rect">
            <a:avLst/>
          </a:prstGeom>
        </p:spPr>
      </p:pic>
      <p:pic>
        <p:nvPicPr>
          <p:cNvPr id="84" name="Picture 83" descr="Sine Curv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749" y="4977805"/>
            <a:ext cx="3022763" cy="950064"/>
          </a:xfrm>
          <a:prstGeom prst="rect">
            <a:avLst/>
          </a:prstGeom>
        </p:spPr>
      </p:pic>
      <p:pic>
        <p:nvPicPr>
          <p:cNvPr id="12" name="Picture 11" descr="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11375" y="65220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865588" y="6257022"/>
            <a:ext cx="8791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500" i="1" dirty="0">
                <a:solidFill>
                  <a:prstClr val="black"/>
                </a:solidFill>
              </a:rPr>
              <a:t>Times(s)</a:t>
            </a:r>
          </a:p>
        </p:txBody>
      </p:sp>
      <p:pic>
        <p:nvPicPr>
          <p:cNvPr id="47" name="Picture 46" descr="Sine Curv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25" y="4973405"/>
            <a:ext cx="3022763" cy="950064"/>
          </a:xfrm>
          <a:prstGeom prst="rect">
            <a:avLst/>
          </a:prstGeom>
        </p:spPr>
      </p:pic>
      <p:pic>
        <p:nvPicPr>
          <p:cNvPr id="48" name="Picture 47" descr="Sine Curv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47" y="4989085"/>
            <a:ext cx="3022763" cy="950064"/>
          </a:xfrm>
          <a:prstGeom prst="rect">
            <a:avLst/>
          </a:prstGeom>
        </p:spPr>
      </p:pic>
      <p:pic>
        <p:nvPicPr>
          <p:cNvPr id="44" name="Picture 43" descr="Sine Curv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749" y="4983027"/>
            <a:ext cx="3022763" cy="950064"/>
          </a:xfrm>
          <a:prstGeom prst="rect">
            <a:avLst/>
          </a:prstGeom>
        </p:spPr>
      </p:pic>
      <p:pic>
        <p:nvPicPr>
          <p:cNvPr id="99" name="Picture 98" descr="Screen Shot 2017-01-24 at 1.24.04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72" y="4674877"/>
            <a:ext cx="2968392" cy="1612144"/>
          </a:xfrm>
          <a:prstGeom prst="rect">
            <a:avLst/>
          </a:prstGeom>
        </p:spPr>
      </p:pic>
      <p:cxnSp>
        <p:nvCxnSpPr>
          <p:cNvPr id="92" name="Straight Connector 91"/>
          <p:cNvCxnSpPr>
            <a:cxnSpLocks noChangeAspect="1"/>
          </p:cNvCxnSpPr>
          <p:nvPr/>
        </p:nvCxnSpPr>
        <p:spPr>
          <a:xfrm>
            <a:off x="2880898" y="5592872"/>
            <a:ext cx="30436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Screen Shot 2017-01-24 at 1.28.57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61" y="5080766"/>
            <a:ext cx="685800" cy="8509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20160" y="6564312"/>
            <a:ext cx="9143998" cy="15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728487" y="4803767"/>
            <a:ext cx="128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Input Voltage (V)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982354" y="4049469"/>
            <a:ext cx="2441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Mote’s Battery life cycle</a:t>
            </a:r>
          </a:p>
        </p:txBody>
      </p:sp>
      <p:pic>
        <p:nvPicPr>
          <p:cNvPr id="3" name="Picture 2" descr="horizontal-curly-bracket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749" y="4572510"/>
            <a:ext cx="737795" cy="1180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1749" y="4385313"/>
            <a:ext cx="644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Charging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01749" y="4729223"/>
            <a:ext cx="737795" cy="1612144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1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horizontal-curly-bracket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544" y="4572511"/>
            <a:ext cx="861336" cy="13781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781375" y="4385313"/>
            <a:ext cx="613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Running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639544" y="4729223"/>
            <a:ext cx="861336" cy="16121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500879" y="4729223"/>
            <a:ext cx="1079005" cy="1612144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  <a:alpha val="10000"/>
                </a:schemeClr>
              </a:gs>
              <a:gs pos="35000">
                <a:schemeClr val="accent2">
                  <a:tint val="37000"/>
                  <a:satMod val="300000"/>
                  <a:alpha val="10000"/>
                </a:schemeClr>
              </a:gs>
              <a:gs pos="100000">
                <a:schemeClr val="accent2">
                  <a:tint val="15000"/>
                  <a:satMod val="350000"/>
                  <a:alpha val="1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horizontal-curly-bracket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69" y="4537217"/>
            <a:ext cx="1081915" cy="1731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790640" y="4326290"/>
            <a:ext cx="45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11375" y="1818640"/>
            <a:ext cx="53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Lost</a:t>
            </a:r>
          </a:p>
        </p:txBody>
      </p:sp>
      <p:cxnSp>
        <p:nvCxnSpPr>
          <p:cNvPr id="15" name="Straight Arrow Connector 14"/>
          <p:cNvCxnSpPr>
            <a:stCxn id="17" idx="2"/>
          </p:cNvCxnSpPr>
          <p:nvPr/>
        </p:nvCxnSpPr>
        <p:spPr>
          <a:xfrm>
            <a:off x="2379368" y="2126417"/>
            <a:ext cx="109832" cy="230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741505" y="1718304"/>
            <a:ext cx="53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Lost</a:t>
            </a:r>
          </a:p>
        </p:txBody>
      </p:sp>
      <p:cxnSp>
        <p:nvCxnSpPr>
          <p:cNvPr id="43" name="Straight Arrow Connector 42"/>
          <p:cNvCxnSpPr>
            <a:stCxn id="42" idx="2"/>
          </p:cNvCxnSpPr>
          <p:nvPr/>
        </p:nvCxnSpPr>
        <p:spPr>
          <a:xfrm flipH="1">
            <a:off x="3639544" y="2026081"/>
            <a:ext cx="369954" cy="1194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924512" y="4385313"/>
            <a:ext cx="153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4F81BD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Save State</a:t>
            </a:r>
            <a:endParaRPr lang="en-US" sz="1400" dirty="0">
              <a:solidFill>
                <a:srgbClr val="4F81BD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4394969" y="4631534"/>
            <a:ext cx="1890377" cy="842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Shape 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TextBox 92"/>
          <p:cNvSpPr txBox="1"/>
          <p:nvPr/>
        </p:nvSpPr>
        <p:spPr>
          <a:xfrm>
            <a:off x="2174818" y="5392817"/>
            <a:ext cx="70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Operating</a:t>
            </a:r>
          </a:p>
          <a:p>
            <a:pPr algn="ctr"/>
            <a:r>
              <a:rPr lang="en-US" sz="1000" dirty="0"/>
              <a:t>Voltage</a:t>
            </a:r>
          </a:p>
        </p:txBody>
      </p:sp>
      <p:pic>
        <p:nvPicPr>
          <p:cNvPr id="11" name="Shape 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3" descr="imag0803.jpg"/>
          <p:cNvPicPr>
            <a:picLocks noGrp="1" noChangeAspect="1"/>
          </p:cNvPicPr>
          <p:nvPr>
            <p:ph idx="1"/>
          </p:nvPr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1" r="-1411"/>
          <a:stretch>
            <a:fillRect/>
          </a:stretch>
        </p:blipFill>
        <p:spPr>
          <a:xfrm>
            <a:off x="5771985" y="1338765"/>
            <a:ext cx="3372013" cy="1854477"/>
          </a:xfrm>
        </p:spPr>
      </p:pic>
      <p:pic>
        <p:nvPicPr>
          <p:cNvPr id="8" name="Picture 7" descr="bulletPoints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9" name="Shape 51"/>
          <p:cNvSpPr txBox="1">
            <a:spLocks/>
          </p:cNvSpPr>
          <p:nvPr/>
        </p:nvSpPr>
        <p:spPr>
          <a:xfrm>
            <a:off x="1961287" y="415676"/>
            <a:ext cx="5566910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State Retention Issue</a:t>
            </a:r>
            <a:endParaRPr lang="en-US" sz="3500" dirty="0">
              <a:solidFill>
                <a:srgbClr val="00336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71985" y="3360147"/>
            <a:ext cx="308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171450" indent="-171450" algn="l">
              <a:buFont typeface="Arial"/>
              <a:buChar char="•"/>
            </a:pPr>
            <a:r>
              <a:rPr lang="en-US" sz="1200" dirty="0" err="1"/>
              <a:t>Telosb</a:t>
            </a:r>
            <a:r>
              <a:rPr lang="en-US" sz="1200" dirty="0"/>
              <a:t> (with integrated solar panel for energy harvesting) calculating FFT 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435484" y="3904265"/>
            <a:ext cx="3319000" cy="6699"/>
          </a:xfrm>
          <a:prstGeom prst="line">
            <a:avLst/>
          </a:prstGeom>
          <a:ln w="15875">
            <a:gradFill>
              <a:gsLst>
                <a:gs pos="51000">
                  <a:srgbClr val="294D6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62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6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6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6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2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Checkpoint whole RAM and registers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63157" y="3665152"/>
            <a:ext cx="14022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863157" y="4016988"/>
            <a:ext cx="1402263" cy="21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767344" y="4409233"/>
            <a:ext cx="1498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1375" y="65220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0160" y="6564312"/>
            <a:ext cx="9143998" cy="15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bulletPoi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13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Conventional Solution </a:t>
            </a:r>
            <a:endParaRPr lang="en-US" sz="3500" dirty="0">
              <a:solidFill>
                <a:srgbClr val="00336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1317" y="213033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Drawback</a:t>
            </a:r>
            <a:r>
              <a:rPr lang="en-US" dirty="0"/>
              <a:t>: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816698" y="2613873"/>
            <a:ext cx="2912745" cy="2912745"/>
            <a:chOff x="5324085" y="3200248"/>
            <a:chExt cx="2912745" cy="2912745"/>
          </a:xfrm>
        </p:grpSpPr>
        <p:pic>
          <p:nvPicPr>
            <p:cNvPr id="18" name="Picture 17" descr="shutterstock_236060179-300x300.jpg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085" y="3200248"/>
              <a:ext cx="2912745" cy="291274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884114" y="3213463"/>
              <a:ext cx="1869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Time Expensive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66737" y="2613873"/>
            <a:ext cx="2912745" cy="2912745"/>
            <a:chOff x="4715792" y="3045981"/>
            <a:chExt cx="2912745" cy="2912745"/>
          </a:xfrm>
        </p:grpSpPr>
        <p:pic>
          <p:nvPicPr>
            <p:cNvPr id="22" name="Picture 21" descr="shutterstock_236060179-300x300.jpg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792" y="3045981"/>
              <a:ext cx="2912745" cy="2912745"/>
            </a:xfrm>
            <a:prstGeom prst="rect">
              <a:avLst/>
            </a:prstGeom>
          </p:spPr>
        </p:pic>
        <p:pic>
          <p:nvPicPr>
            <p:cNvPr id="23" name="Picture 22" descr="Multimedia_communication_flat_mobile_Technology-08-36-51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526" y="3281695"/>
              <a:ext cx="2767277" cy="267703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5229099" y="3048802"/>
              <a:ext cx="22231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Energy Consuming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13760" y="2407202"/>
            <a:ext cx="2654316" cy="2932781"/>
            <a:chOff x="3413760" y="2407202"/>
            <a:chExt cx="2654316" cy="2932781"/>
          </a:xfrm>
        </p:grpSpPr>
        <p:pic>
          <p:nvPicPr>
            <p:cNvPr id="2" name="Picture 1" descr="Screen Shot 2017-01-25 at 1.49.10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420" y="2407202"/>
              <a:ext cx="802656" cy="2932781"/>
            </a:xfrm>
            <a:prstGeom prst="rect">
              <a:avLst/>
            </a:prstGeom>
          </p:spPr>
        </p:pic>
        <p:pic>
          <p:nvPicPr>
            <p:cNvPr id="14" name="Picture 13" descr="Screen Shot 2017-01-25 at 1.48.40 A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3760" y="3410358"/>
              <a:ext cx="489626" cy="1496079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6037595" y="3390037"/>
            <a:ext cx="2181912" cy="1516400"/>
            <a:chOff x="6037595" y="3390037"/>
            <a:chExt cx="2181912" cy="1516400"/>
          </a:xfrm>
        </p:grpSpPr>
        <p:sp>
          <p:nvSpPr>
            <p:cNvPr id="27" name="Equal 26"/>
            <p:cNvSpPr/>
            <p:nvPr/>
          </p:nvSpPr>
          <p:spPr>
            <a:xfrm>
              <a:off x="6344919" y="4016988"/>
              <a:ext cx="193040" cy="187674"/>
            </a:xfrm>
            <a:prstGeom prst="mathEqual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Bent-Up Arrow 27"/>
            <p:cNvSpPr/>
            <p:nvPr/>
          </p:nvSpPr>
          <p:spPr>
            <a:xfrm>
              <a:off x="6057915" y="4204662"/>
              <a:ext cx="480044" cy="701775"/>
            </a:xfrm>
            <a:prstGeom prst="bentUpArrow">
              <a:avLst>
                <a:gd name="adj1" fmla="val 8561"/>
                <a:gd name="adj2" fmla="val 16781"/>
                <a:gd name="adj3" fmla="val 3048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Bent-Up Arrow 28"/>
            <p:cNvSpPr/>
            <p:nvPr/>
          </p:nvSpPr>
          <p:spPr>
            <a:xfrm rot="10800000" flipH="1">
              <a:off x="6037595" y="3390037"/>
              <a:ext cx="480044" cy="628528"/>
            </a:xfrm>
            <a:prstGeom prst="bentUpArrow">
              <a:avLst>
                <a:gd name="adj1" fmla="val 8561"/>
                <a:gd name="adj2" fmla="val 16781"/>
                <a:gd name="adj3" fmla="val 3048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11374" y="3956028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Gulim" panose="020B0600000101010101" pitchFamily="34" charset="-127"/>
                  <a:ea typeface="Gulim" panose="020B0600000101010101" pitchFamily="34" charset="-127"/>
                </a:rPr>
                <a:t>For CP consistency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295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bulletPoi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6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Proposed Solution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1375" y="65220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9" name="Shape 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64814" y="1499607"/>
            <a:ext cx="512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Gulim" panose="020B0600000101010101" pitchFamily="34" charset="-127"/>
                <a:ea typeface="Gulim" panose="020B0600000101010101" pitchFamily="34" charset="-127"/>
              </a:rPr>
              <a:t>INCH</a:t>
            </a:r>
            <a:r>
              <a:rPr lang="en-US" b="1" dirty="0">
                <a:latin typeface="Gulim" panose="020B0600000101010101" pitchFamily="34" charset="-127"/>
                <a:ea typeface="Gulim" panose="020B0600000101010101" pitchFamily="34" charset="-127"/>
              </a:rPr>
              <a:t>: Incremental, Near Optimal Checkpointing for Intermittent Computations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756513" y="23777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3955" y="2373908"/>
            <a:ext cx="1755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- Static analysis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83955" y="2679543"/>
            <a:ext cx="4305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- Instrument memory updating instructions </a:t>
            </a:r>
            <a:endParaRPr 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683955" y="3018097"/>
            <a:ext cx="3610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- Keep record of updated locations</a:t>
            </a:r>
            <a:endParaRPr lang="en-US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683956" y="3320980"/>
            <a:ext cx="5180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- Minimum number of writes on CP update</a:t>
            </a:r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683956" y="3648376"/>
            <a:ext cx="5180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ulim" panose="020B0600000101010101" pitchFamily="34" charset="-127"/>
                <a:ea typeface="Gulim" panose="020B0600000101010101" pitchFamily="34" charset="-127"/>
              </a:rPr>
              <a:t>- Least CP overhead</a:t>
            </a:r>
            <a:endParaRPr lang="en-US" sz="16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5621490" y="1365821"/>
            <a:ext cx="2883199" cy="5058805"/>
            <a:chOff x="5621490" y="1365821"/>
            <a:chExt cx="2883199" cy="5058805"/>
          </a:xfrm>
        </p:grpSpPr>
        <p:grpSp>
          <p:nvGrpSpPr>
            <p:cNvPr id="66" name="Group 65"/>
            <p:cNvGrpSpPr/>
            <p:nvPr/>
          </p:nvGrpSpPr>
          <p:grpSpPr>
            <a:xfrm>
              <a:off x="5621490" y="1365821"/>
              <a:ext cx="2883199" cy="5058805"/>
              <a:chOff x="5771059" y="1276039"/>
              <a:chExt cx="2883199" cy="5058805"/>
            </a:xfrm>
          </p:grpSpPr>
          <p:sp>
            <p:nvSpPr>
              <p:cNvPr id="14" name="Rectangle: Rounded Corners 2"/>
              <p:cNvSpPr/>
              <p:nvPr/>
            </p:nvSpPr>
            <p:spPr>
              <a:xfrm>
                <a:off x="5771059" y="1276039"/>
                <a:ext cx="2883199" cy="4689473"/>
              </a:xfrm>
              <a:prstGeom prst="roundRect">
                <a:avLst>
                  <a:gd name="adj" fmla="val 38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kern="1200" dirty="0"/>
              </a:p>
            </p:txBody>
          </p:sp>
          <p:sp>
            <p:nvSpPr>
              <p:cNvPr id="15" name="Right Arrow 14"/>
              <p:cNvSpPr/>
              <p:nvPr/>
            </p:nvSpPr>
            <p:spPr bwMode="auto">
              <a:xfrm rot="5400000">
                <a:off x="7030245" y="2375006"/>
                <a:ext cx="438152" cy="342900"/>
              </a:xfrm>
              <a:prstGeom prst="rightArrow">
                <a:avLst>
                  <a:gd name="adj1" fmla="val 40959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6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 bwMode="auto">
              <a:xfrm rot="5400000">
                <a:off x="6928374" y="3598262"/>
                <a:ext cx="641897" cy="342900"/>
              </a:xfrm>
              <a:prstGeom prst="rightArrow">
                <a:avLst>
                  <a:gd name="adj1" fmla="val 40959"/>
                  <a:gd name="adj2" fmla="val 50000"/>
                </a:avLst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6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>
                <a:spLocks noChangeArrowheads="1"/>
              </p:cNvSpPr>
              <p:nvPr/>
            </p:nvSpPr>
            <p:spPr bwMode="auto">
              <a:xfrm>
                <a:off x="5944396" y="3451783"/>
                <a:ext cx="156051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en-US" sz="1400" kern="1200" dirty="0">
                    <a:cs typeface="Arial" panose="020B0604020202020204" pitchFamily="34" charset="0"/>
                  </a:rPr>
                  <a:t>Inch </a:t>
                </a:r>
              </a:p>
              <a:p>
                <a:r>
                  <a:rPr lang="en-US" altLang="en-US" sz="1400" kern="1200" dirty="0">
                    <a:cs typeface="Arial" panose="020B0604020202020204" pitchFamily="34" charset="0"/>
                  </a:rPr>
                  <a:t>Instrumentation</a:t>
                </a:r>
              </a:p>
            </p:txBody>
          </p:sp>
          <p:sp>
            <p:nvSpPr>
              <p:cNvPr id="18" name="Right Arrow 17"/>
              <p:cNvSpPr/>
              <p:nvPr/>
            </p:nvSpPr>
            <p:spPr bwMode="auto">
              <a:xfrm rot="5400000">
                <a:off x="7058852" y="4786213"/>
                <a:ext cx="419038" cy="342900"/>
              </a:xfrm>
              <a:prstGeom prst="rightArrow">
                <a:avLst>
                  <a:gd name="adj1" fmla="val 40959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6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6673058" y="4152808"/>
                <a:ext cx="1143000" cy="533400"/>
              </a:xfrm>
              <a:prstGeom prst="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Instrumented</a:t>
                </a:r>
              </a:p>
              <a:p>
                <a:pPr algn="ctr">
                  <a:defRPr/>
                </a:pPr>
                <a:r>
                  <a:rPr lang="en-US" sz="14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C-code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6673058" y="5246858"/>
                <a:ext cx="1143000" cy="533400"/>
              </a:xfrm>
              <a:prstGeom prst="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Executable</a:t>
                </a:r>
                <a:endParaRPr lang="en-US" sz="1600" kern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6673058" y="2847507"/>
                <a:ext cx="1143000" cy="5334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C-code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 bwMode="auto">
              <a:xfrm rot="5400000">
                <a:off x="7412834" y="1845159"/>
                <a:ext cx="457200" cy="1587"/>
              </a:xfrm>
              <a:prstGeom prst="straightConnector1">
                <a:avLst/>
              </a:prstGeom>
              <a:ln>
                <a:headEnd type="none"/>
                <a:tailEnd type="triangle" w="med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 bwMode="auto">
              <a:xfrm rot="16200000" flipH="1">
                <a:off x="6617496" y="1848334"/>
                <a:ext cx="457200" cy="1588"/>
              </a:xfrm>
              <a:prstGeom prst="straightConnector1">
                <a:avLst/>
              </a:prstGeom>
              <a:ln>
                <a:headEnd type="none"/>
                <a:tailEnd type="triangle" w="med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 bwMode="auto">
              <a:xfrm rot="5400000">
                <a:off x="8079583" y="1837222"/>
                <a:ext cx="476250" cy="1587"/>
              </a:xfrm>
              <a:prstGeom prst="straightConnector1">
                <a:avLst/>
              </a:prstGeom>
              <a:ln>
                <a:headEnd type="none"/>
                <a:tailEnd type="triangle" w="med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 bwMode="auto">
              <a:xfrm rot="5400000">
                <a:off x="6019009" y="1875322"/>
                <a:ext cx="552450" cy="1587"/>
              </a:xfrm>
              <a:prstGeom prst="straightConnector1">
                <a:avLst/>
              </a:prstGeom>
              <a:ln>
                <a:headEnd type="none"/>
                <a:tailEnd type="triangle" w="med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 bwMode="auto">
              <a:xfrm rot="16200000" flipH="1">
                <a:off x="6960396" y="1597509"/>
                <a:ext cx="457200" cy="1588"/>
              </a:xfrm>
              <a:prstGeom prst="straightConnector1">
                <a:avLst/>
              </a:prstGeom>
              <a:ln>
                <a:headEnd type="none"/>
                <a:tailEnd type="triangle" w="med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8" name="Rectangle 27"/>
              <p:cNvSpPr/>
              <p:nvPr/>
            </p:nvSpPr>
            <p:spPr bwMode="auto">
              <a:xfrm>
                <a:off x="6724652" y="2085666"/>
                <a:ext cx="244475" cy="14922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200" kern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7061202" y="1690378"/>
                <a:ext cx="244475" cy="14763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200" kern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7397752" y="2085666"/>
                <a:ext cx="490538" cy="14922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200" kern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7397752" y="1690378"/>
                <a:ext cx="490538" cy="14763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200" kern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8193089" y="2085666"/>
                <a:ext cx="244475" cy="14922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200" kern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6051552" y="1690378"/>
                <a:ext cx="917575" cy="14763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200" kern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6051552" y="1887228"/>
                <a:ext cx="488950" cy="14922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200" kern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6051552" y="2085666"/>
                <a:ext cx="488950" cy="14922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200" kern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6051552" y="1342716"/>
                <a:ext cx="2386012" cy="29686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kern="1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TinyOS</a:t>
                </a:r>
                <a:r>
                  <a:rPr lang="en-US" sz="1400" kern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Components</a:t>
                </a:r>
              </a:p>
            </p:txBody>
          </p:sp>
          <p:sp>
            <p:nvSpPr>
              <p:cNvPr id="37" name="TextBox 36"/>
              <p:cNvSpPr txBox="1">
                <a:spLocks noChangeArrowheads="1"/>
              </p:cNvSpPr>
              <p:nvPr/>
            </p:nvSpPr>
            <p:spPr bwMode="auto">
              <a:xfrm>
                <a:off x="6977858" y="2321353"/>
                <a:ext cx="1676400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en-US" altLang="en-US" sz="1400" kern="1200" dirty="0" err="1">
                    <a:cs typeface="Arial" panose="020B0604020202020204" pitchFamily="34" charset="0"/>
                  </a:rPr>
                  <a:t>nesC</a:t>
                </a:r>
                <a:r>
                  <a:rPr lang="en-US" altLang="en-US" sz="1400" kern="1200" dirty="0">
                    <a:cs typeface="Arial" panose="020B0604020202020204" pitchFamily="34" charset="0"/>
                  </a:rPr>
                  <a:t> </a:t>
                </a:r>
                <a:br>
                  <a:rPr lang="en-US" altLang="en-US" sz="1400" kern="1200" dirty="0">
                    <a:cs typeface="Arial" panose="020B0604020202020204" pitchFamily="34" charset="0"/>
                  </a:rPr>
                </a:br>
                <a:r>
                  <a:rPr lang="en-US" altLang="en-US" sz="1400" kern="1200" dirty="0">
                    <a:cs typeface="Arial" panose="020B0604020202020204" pitchFamily="34" charset="0"/>
                  </a:rPr>
                  <a:t>compiler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438666" y="5965512"/>
                <a:ext cx="1755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Gulim" panose="020B0600000101010101" pitchFamily="34" charset="-127"/>
                    <a:ea typeface="Gulim" panose="020B0600000101010101" pitchFamily="34" charset="-127"/>
                  </a:rPr>
                  <a:t>Block Diagram</a:t>
                </a:r>
                <a:endParaRPr lang="en-US" dirty="0"/>
              </a:p>
            </p:txBody>
          </p:sp>
        </p:grp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5864078" y="4864025"/>
              <a:ext cx="1828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400" kern="1200" dirty="0">
                  <a:cs typeface="Arial" panose="020B0604020202020204" pitchFamily="34" charset="0"/>
                </a:rPr>
                <a:t>msp430-gcc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65" grpId="0"/>
      <p:bldP spid="67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bulletPoi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6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Gulim" panose="020B0600000101010101" pitchFamily="34" charset="-127"/>
                <a:ea typeface="Gulim" panose="020B0600000101010101" pitchFamily="34" charset="-127"/>
              </a:rPr>
              <a:t>INCH-Contd.</a:t>
            </a:r>
            <a:endParaRPr lang="en-US" sz="3500" dirty="0">
              <a:solidFill>
                <a:srgbClr val="003366"/>
              </a:solidFill>
            </a:endParaRP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1375" y="65220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9" name="Shape 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37791" y="1413984"/>
            <a:ext cx="552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INCH VS Conventional approach</a:t>
            </a:r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pic>
        <p:nvPicPr>
          <p:cNvPr id="11" name="Content Placeholder 3" descr="Screen Shot 2016-12-13 at 12.05.08 AM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375" b="-3375"/>
          <a:stretch>
            <a:fillRect/>
          </a:stretch>
        </p:blipFill>
        <p:spPr>
          <a:xfrm>
            <a:off x="457200" y="1774825"/>
            <a:ext cx="8229600" cy="4525963"/>
          </a:xfrm>
        </p:spPr>
      </p:pic>
      <p:pic>
        <p:nvPicPr>
          <p:cNvPr id="12" name="Picture 11" descr="Screen Shot 2017-01-24 at 1.28.57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71" y="1945436"/>
            <a:ext cx="3592912" cy="41745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2070" y="1945436"/>
            <a:ext cx="1283606" cy="55390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68238" y="1945436"/>
            <a:ext cx="1283606" cy="55390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58151" y="1945436"/>
            <a:ext cx="1283606" cy="55390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3059" y="1945436"/>
            <a:ext cx="1283606" cy="55390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5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07356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bulletPoi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5"/>
            <a:ext cx="933097" cy="730250"/>
          </a:xfrm>
          <a:prstGeom prst="rect">
            <a:avLst/>
          </a:prstGeom>
        </p:spPr>
      </p:pic>
      <p:sp>
        <p:nvSpPr>
          <p:cNvPr id="6" name="Shape 51"/>
          <p:cNvSpPr txBox="1">
            <a:spLocks/>
          </p:cNvSpPr>
          <p:nvPr/>
        </p:nvSpPr>
        <p:spPr>
          <a:xfrm>
            <a:off x="1849890" y="414792"/>
            <a:ext cx="5565551" cy="498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Gulim" panose="020B0600000101010101" pitchFamily="34" charset="-127"/>
                <a:ea typeface="Gulim" panose="020B0600000101010101" pitchFamily="34" charset="-127"/>
              </a:rPr>
              <a:t>INCH-Global Vars. Tracking</a:t>
            </a:r>
            <a:endParaRPr lang="en-US" sz="3200" dirty="0">
              <a:solidFill>
                <a:srgbClr val="003366"/>
              </a:solidFill>
            </a:endParaRP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50" y="6564312"/>
            <a:ext cx="1072923" cy="263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1375" y="65220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9" name="Shape 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522006"/>
            <a:ext cx="9164156" cy="715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57502"/>
              </p:ext>
            </p:extLst>
          </p:nvPr>
        </p:nvGraphicFramePr>
        <p:xfrm>
          <a:off x="203084" y="2113493"/>
          <a:ext cx="3673065" cy="39057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3673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5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Code</a:t>
                      </a:r>
                      <a:r>
                        <a:rPr lang="en-US" sz="2000" baseline="0" dirty="0"/>
                        <a:t> Presented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460">
                <a:tc>
                  <a:txBody>
                    <a:bodyPr/>
                    <a:lstStyle/>
                    <a:p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a=0,b=0;</a:t>
                      </a:r>
                    </a:p>
                    <a:p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main(){</a:t>
                      </a:r>
                    </a:p>
                    <a:p>
                      <a:r>
                        <a:rPr lang="en-GB" sz="2000" dirty="0"/>
                        <a:t>   </a:t>
                      </a:r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y=</a:t>
                      </a:r>
                      <a:r>
                        <a:rPr lang="en-GB" sz="2000" dirty="0" err="1"/>
                        <a:t>foo</a:t>
                      </a:r>
                      <a:r>
                        <a:rPr lang="en-GB" sz="2000" dirty="0"/>
                        <a:t>(x);</a:t>
                      </a:r>
                    </a:p>
                    <a:p>
                      <a:r>
                        <a:rPr lang="en-GB" sz="2000" dirty="0"/>
                        <a:t>   if(y&lt;10){</a:t>
                      </a:r>
                    </a:p>
                    <a:p>
                      <a:r>
                        <a:rPr lang="en-GB" sz="2000" dirty="0"/>
                        <a:t>             a++;</a:t>
                      </a:r>
                    </a:p>
                    <a:p>
                      <a:r>
                        <a:rPr lang="en-GB" sz="2000" baseline="0" dirty="0"/>
                        <a:t>   </a:t>
                      </a:r>
                      <a:r>
                        <a:rPr lang="en-GB" sz="2000" dirty="0"/>
                        <a:t>}</a:t>
                      </a:r>
                    </a:p>
                    <a:p>
                      <a:r>
                        <a:rPr lang="en-GB" sz="2000" dirty="0"/>
                        <a:t>   else{</a:t>
                      </a:r>
                    </a:p>
                    <a:p>
                      <a:r>
                        <a:rPr lang="en-GB" sz="2000" baseline="0" dirty="0"/>
                        <a:t>             </a:t>
                      </a:r>
                      <a:r>
                        <a:rPr lang="en-GB" sz="2000" dirty="0"/>
                        <a:t>b=b+1;</a:t>
                      </a:r>
                    </a:p>
                    <a:p>
                      <a:r>
                        <a:rPr lang="en-GB" sz="2000" baseline="0" dirty="0"/>
                        <a:t>   </a:t>
                      </a:r>
                      <a:r>
                        <a:rPr lang="en-US" sz="2000" dirty="0"/>
                        <a:t>} </a:t>
                      </a:r>
                    </a:p>
                    <a:p>
                      <a:r>
                        <a:rPr lang="en-US" sz="2000" dirty="0"/>
                        <a:t>     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879108"/>
              </p:ext>
            </p:extLst>
          </p:nvPr>
        </p:nvGraphicFramePr>
        <p:xfrm>
          <a:off x="4559300" y="2054756"/>
          <a:ext cx="4267200" cy="414528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Code Instrumentation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a=0,b=0;</a:t>
                      </a:r>
                    </a:p>
                    <a:p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main(){</a:t>
                      </a:r>
                    </a:p>
                    <a:p>
                      <a:r>
                        <a:rPr lang="en-GB" sz="2000" dirty="0"/>
                        <a:t>   </a:t>
                      </a:r>
                      <a:r>
                        <a:rPr lang="en-GB" sz="2000" dirty="0" err="1"/>
                        <a:t>int</a:t>
                      </a:r>
                      <a:r>
                        <a:rPr lang="en-GB" sz="2000" dirty="0"/>
                        <a:t> y=foo(x);</a:t>
                      </a:r>
                    </a:p>
                    <a:p>
                      <a:r>
                        <a:rPr lang="en-GB" sz="2000" dirty="0"/>
                        <a:t>   if(y&lt;10){</a:t>
                      </a:r>
                    </a:p>
                    <a:p>
                      <a:r>
                        <a:rPr lang="en-GB" sz="2000" dirty="0"/>
                        <a:t>     </a:t>
                      </a:r>
                      <a:r>
                        <a:rPr lang="en-GB" sz="200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GB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record(&amp;</a:t>
                      </a:r>
                      <a:r>
                        <a:rPr lang="en-GB" sz="2000" b="1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a,sizeof</a:t>
                      </a:r>
                      <a:r>
                        <a:rPr lang="en-GB" sz="20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(a));</a:t>
                      </a:r>
                    </a:p>
                    <a:p>
                      <a:r>
                        <a:rPr lang="en-GB" sz="2000" baseline="0" dirty="0"/>
                        <a:t>      </a:t>
                      </a:r>
                      <a:r>
                        <a:rPr lang="en-GB" sz="2000" dirty="0"/>
                        <a:t>a++;</a:t>
                      </a:r>
                    </a:p>
                    <a:p>
                      <a:r>
                        <a:rPr lang="en-GB" sz="2000" baseline="0" dirty="0"/>
                        <a:t>   </a:t>
                      </a:r>
                      <a:r>
                        <a:rPr lang="en-GB" sz="2000" dirty="0"/>
                        <a:t>}</a:t>
                      </a:r>
                    </a:p>
                    <a:p>
                      <a:r>
                        <a:rPr lang="en-GB" sz="2000" dirty="0"/>
                        <a:t>   else{</a:t>
                      </a:r>
                    </a:p>
                    <a:p>
                      <a:r>
                        <a:rPr lang="en-GB" sz="2000" baseline="0" dirty="0"/>
                        <a:t>  </a:t>
                      </a:r>
                      <a:r>
                        <a:rPr lang="en-GB" sz="2000" baseline="0" dirty="0">
                          <a:solidFill>
                            <a:srgbClr val="FDEADA"/>
                          </a:solidFill>
                        </a:rPr>
                        <a:t>    </a:t>
                      </a:r>
                      <a:r>
                        <a:rPr lang="en-GB" sz="2000" b="1" kern="1200" dirty="0">
                          <a:solidFill>
                            <a:srgbClr val="FDEADA"/>
                          </a:solidFill>
                        </a:rPr>
                        <a:t>record(&amp;</a:t>
                      </a:r>
                      <a:r>
                        <a:rPr lang="en-GB" sz="2000" b="1" kern="1200" dirty="0" err="1">
                          <a:solidFill>
                            <a:srgbClr val="FDEADA"/>
                          </a:solidFill>
                        </a:rPr>
                        <a:t>b,sizeof</a:t>
                      </a:r>
                      <a:r>
                        <a:rPr lang="en-GB" sz="2000" b="1" kern="1200" dirty="0">
                          <a:solidFill>
                            <a:srgbClr val="FDEADA"/>
                          </a:solidFill>
                        </a:rPr>
                        <a:t>(b));</a:t>
                      </a:r>
                    </a:p>
                    <a:p>
                      <a:r>
                        <a:rPr lang="en-GB" sz="2000" baseline="0" dirty="0"/>
                        <a:t>      </a:t>
                      </a:r>
                      <a:r>
                        <a:rPr lang="en-GB" sz="2000" dirty="0"/>
                        <a:t>b=b+1;</a:t>
                      </a:r>
                    </a:p>
                    <a:p>
                      <a:r>
                        <a:rPr lang="en-GB" sz="2000" baseline="0" dirty="0"/>
                        <a:t>   </a:t>
                      </a:r>
                      <a:r>
                        <a:rPr lang="en-US" sz="2000" dirty="0"/>
                        <a:t>} </a:t>
                      </a:r>
                    </a:p>
                    <a:p>
                      <a:r>
                        <a:rPr lang="en-US" sz="2000" dirty="0"/>
                        <a:t>      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71399" y="4097868"/>
            <a:ext cx="7752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7791" y="1413984"/>
            <a:ext cx="552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Code example:</a:t>
            </a:r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4018</TotalTime>
  <Words>1287</Words>
  <Application>Microsoft Office PowerPoint</Application>
  <PresentationFormat>On-screen Show (4:3)</PresentationFormat>
  <Paragraphs>304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GuLI</vt:lpstr>
      <vt:lpstr>Gulim</vt:lpstr>
      <vt:lpstr>Mangal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INCH Contd.</vt:lpstr>
      <vt:lpstr>INCH- Incremental Checkpointing for Interruptible Computations</vt:lpstr>
      <vt:lpstr>My Role</vt:lpstr>
      <vt:lpstr>Proposed Approach – INCH Contd</vt:lpstr>
      <vt:lpstr> INCH Contd.</vt:lpstr>
      <vt:lpstr>INCH Contd.</vt:lpstr>
      <vt:lpstr>INCH Contd.</vt:lpstr>
      <vt:lpstr>INCH-Initial Results</vt:lpstr>
      <vt:lpstr>INCH - Detailed Results</vt:lpstr>
      <vt:lpstr>INCH - Detailed Results Contd.</vt:lpstr>
      <vt:lpstr>INCH - Detailed Results Contd.</vt:lpstr>
      <vt:lpstr>INCH - Detailed Results Contd.</vt:lpstr>
      <vt:lpstr>INCH - Detailed Results Contd.</vt:lpstr>
      <vt:lpstr>Limitations</vt:lpstr>
      <vt:lpstr>Current Research Work</vt:lpstr>
      <vt:lpstr>Future Work</vt:lpstr>
      <vt:lpstr>Future Work Contd.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Presentation</dc:title>
  <dc:creator>Hassan Ali Khan</dc:creator>
  <cp:lastModifiedBy>Saad Ahmed</cp:lastModifiedBy>
  <cp:revision>584</cp:revision>
  <dcterms:created xsi:type="dcterms:W3CDTF">2016-12-10T19:01:53Z</dcterms:created>
  <dcterms:modified xsi:type="dcterms:W3CDTF">2017-01-25T06:49:20Z</dcterms:modified>
</cp:coreProperties>
</file>